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3"/>
  </p:notesMasterIdLst>
  <p:sldIdLst>
    <p:sldId id="256" r:id="rId2"/>
    <p:sldId id="1027" r:id="rId3"/>
    <p:sldId id="1040" r:id="rId4"/>
    <p:sldId id="1094" r:id="rId5"/>
    <p:sldId id="1063" r:id="rId6"/>
    <p:sldId id="1091" r:id="rId7"/>
    <p:sldId id="1037" r:id="rId8"/>
    <p:sldId id="1104" r:id="rId9"/>
    <p:sldId id="1100" r:id="rId10"/>
    <p:sldId id="1105" r:id="rId11"/>
    <p:sldId id="312" r:id="rId12"/>
    <p:sldId id="315" r:id="rId13"/>
    <p:sldId id="316" r:id="rId14"/>
    <p:sldId id="666" r:id="rId15"/>
    <p:sldId id="624" r:id="rId16"/>
    <p:sldId id="676" r:id="rId17"/>
    <p:sldId id="678" r:id="rId18"/>
    <p:sldId id="677" r:id="rId19"/>
    <p:sldId id="679" r:id="rId20"/>
    <p:sldId id="907" r:id="rId21"/>
    <p:sldId id="657" r:id="rId22"/>
    <p:sldId id="658" r:id="rId23"/>
    <p:sldId id="908" r:id="rId24"/>
    <p:sldId id="909" r:id="rId25"/>
    <p:sldId id="910" r:id="rId26"/>
    <p:sldId id="911" r:id="rId27"/>
    <p:sldId id="912" r:id="rId28"/>
    <p:sldId id="913" r:id="rId29"/>
    <p:sldId id="349" r:id="rId30"/>
    <p:sldId id="350" r:id="rId31"/>
    <p:sldId id="650" r:id="rId32"/>
    <p:sldId id="495" r:id="rId33"/>
    <p:sldId id="593" r:id="rId34"/>
    <p:sldId id="332" r:id="rId35"/>
    <p:sldId id="333" r:id="rId36"/>
    <p:sldId id="739" r:id="rId37"/>
    <p:sldId id="706" r:id="rId38"/>
    <p:sldId id="707" r:id="rId39"/>
    <p:sldId id="780" r:id="rId40"/>
    <p:sldId id="708" r:id="rId41"/>
    <p:sldId id="709" r:id="rId42"/>
    <p:sldId id="710" r:id="rId43"/>
    <p:sldId id="711" r:id="rId44"/>
    <p:sldId id="1107" r:id="rId45"/>
    <p:sldId id="713" r:id="rId46"/>
    <p:sldId id="715" r:id="rId47"/>
    <p:sldId id="716" r:id="rId48"/>
    <p:sldId id="717" r:id="rId49"/>
    <p:sldId id="718" r:id="rId50"/>
    <p:sldId id="719" r:id="rId51"/>
    <p:sldId id="720" r:id="rId52"/>
    <p:sldId id="721" r:id="rId53"/>
    <p:sldId id="722" r:id="rId54"/>
    <p:sldId id="723" r:id="rId55"/>
    <p:sldId id="724" r:id="rId56"/>
    <p:sldId id="1004" r:id="rId57"/>
    <p:sldId id="330" r:id="rId58"/>
    <p:sldId id="307" r:id="rId59"/>
    <p:sldId id="309" r:id="rId60"/>
    <p:sldId id="313" r:id="rId61"/>
    <p:sldId id="1005" r:id="rId62"/>
    <p:sldId id="278" r:id="rId63"/>
    <p:sldId id="279" r:id="rId64"/>
    <p:sldId id="965" r:id="rId65"/>
    <p:sldId id="966" r:id="rId66"/>
    <p:sldId id="1106" r:id="rId67"/>
    <p:sldId id="1003" r:id="rId68"/>
    <p:sldId id="321" r:id="rId69"/>
    <p:sldId id="322" r:id="rId70"/>
    <p:sldId id="959" r:id="rId71"/>
    <p:sldId id="324" r:id="rId72"/>
    <p:sldId id="325" r:id="rId73"/>
    <p:sldId id="326" r:id="rId74"/>
    <p:sldId id="328" r:id="rId75"/>
    <p:sldId id="960" r:id="rId76"/>
    <p:sldId id="961" r:id="rId77"/>
    <p:sldId id="339" r:id="rId78"/>
    <p:sldId id="340" r:id="rId79"/>
    <p:sldId id="1086" r:id="rId80"/>
    <p:sldId id="603" r:id="rId81"/>
    <p:sldId id="1088" r:id="rId82"/>
    <p:sldId id="684" r:id="rId83"/>
    <p:sldId id="686" r:id="rId84"/>
    <p:sldId id="685" r:id="rId85"/>
    <p:sldId id="747" r:id="rId86"/>
    <p:sldId id="850" r:id="rId87"/>
    <p:sldId id="782" r:id="rId88"/>
    <p:sldId id="1102" r:id="rId89"/>
    <p:sldId id="1103" r:id="rId90"/>
    <p:sldId id="647" r:id="rId91"/>
    <p:sldId id="1111" r:id="rId9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>
      <p:cViewPr varScale="1">
        <p:scale>
          <a:sx n="50" d="100"/>
          <a:sy n="50" d="100"/>
        </p:scale>
        <p:origin x="29" y="2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16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F464D8-4D6F-4481-AD78-F916485CA3D3}" type="doc">
      <dgm:prSet loTypeId="urn:microsoft.com/office/officeart/2005/8/layout/list1" loCatId="list" qsTypeId="urn:microsoft.com/office/officeart/2005/8/quickstyle/simple1#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8456844-3AFC-47C8-9644-B68605630091}">
      <dgm:prSet phldrT="[Текст]" custT="1"/>
      <dgm:spPr>
        <a:solidFill>
          <a:schemeClr val="bg2">
            <a:lumMod val="7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pPr algn="ctr"/>
          <a:r>
            <a:rPr lang="ru-RU" sz="3600" b="1" dirty="0">
              <a:solidFill>
                <a:schemeClr val="tx1"/>
              </a:solidFill>
              <a:latin typeface="LT Amber"/>
            </a:rPr>
            <a:t> </a:t>
          </a:r>
          <a:r>
            <a:rPr lang="ru-RU" sz="3600" b="1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Определение объекта и направления коррекционно-развивающей работы</a:t>
          </a:r>
        </a:p>
      </dgm:t>
    </dgm:pt>
    <dgm:pt modelId="{594055D8-0FC9-4FBB-9957-010CE1CBFA0F}" type="parTrans" cxnId="{CF088C30-EF44-4CCD-97B2-E74EC3836A5D}">
      <dgm:prSet/>
      <dgm:spPr/>
      <dgm:t>
        <a:bodyPr/>
        <a:lstStyle/>
        <a:p>
          <a:endParaRPr lang="ru-RU"/>
        </a:p>
      </dgm:t>
    </dgm:pt>
    <dgm:pt modelId="{1FA3F2FC-A103-4FAF-97F6-051FD060EC2E}" type="sibTrans" cxnId="{CF088C30-EF44-4CCD-97B2-E74EC3836A5D}">
      <dgm:prSet/>
      <dgm:spPr/>
      <dgm:t>
        <a:bodyPr/>
        <a:lstStyle/>
        <a:p>
          <a:endParaRPr lang="ru-RU"/>
        </a:p>
      </dgm:t>
    </dgm:pt>
    <dgm:pt modelId="{E7E388AD-16E2-4DCB-A69E-CDA10E301B67}">
      <dgm:prSet phldrT="[Текст]" custT="1"/>
      <dgm:spPr>
        <a:solidFill>
          <a:schemeClr val="bg2">
            <a:lumMod val="7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pPr algn="ctr"/>
          <a:r>
            <a:rPr lang="ru-RU" sz="3600" b="1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Содержание </a:t>
          </a:r>
          <a:r>
            <a:rPr lang="ru-RU" sz="3600" b="1" dirty="0" err="1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коррекционно</a:t>
          </a:r>
          <a:r>
            <a:rPr lang="ru-RU" sz="3600" b="1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 - развивающей работы </a:t>
          </a:r>
        </a:p>
      </dgm:t>
    </dgm:pt>
    <dgm:pt modelId="{C2A7EE13-9305-4C80-B751-5CACD741CAE2}" type="parTrans" cxnId="{E65B0C08-C9A6-437A-898E-18820AD938D2}">
      <dgm:prSet/>
      <dgm:spPr/>
      <dgm:t>
        <a:bodyPr/>
        <a:lstStyle/>
        <a:p>
          <a:endParaRPr lang="ru-RU"/>
        </a:p>
      </dgm:t>
    </dgm:pt>
    <dgm:pt modelId="{CA31A69A-15A8-4A5F-AC28-0626AAA0388E}" type="sibTrans" cxnId="{E65B0C08-C9A6-437A-898E-18820AD938D2}">
      <dgm:prSet/>
      <dgm:spPr/>
      <dgm:t>
        <a:bodyPr/>
        <a:lstStyle/>
        <a:p>
          <a:endParaRPr lang="ru-RU"/>
        </a:p>
      </dgm:t>
    </dgm:pt>
    <dgm:pt modelId="{F183B02F-72E1-46BC-9A0E-09937ACCBA8E}">
      <dgm:prSet phldrT="[Текст]" custT="1"/>
      <dgm:spPr>
        <a:solidFill>
          <a:schemeClr val="bg2">
            <a:lumMod val="7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pPr algn="ctr"/>
          <a:r>
            <a:rPr lang="ru-RU" sz="3600" b="1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Описание специальных условий воспитания и обучения детей с ОВЗ</a:t>
          </a:r>
        </a:p>
      </dgm:t>
    </dgm:pt>
    <dgm:pt modelId="{50D58182-6D79-4B9A-BDEF-A7BBDC32776C}" type="parTrans" cxnId="{3100F1E2-B661-45B9-B1B1-47E033793B38}">
      <dgm:prSet/>
      <dgm:spPr/>
      <dgm:t>
        <a:bodyPr/>
        <a:lstStyle/>
        <a:p>
          <a:endParaRPr lang="ru-RU"/>
        </a:p>
      </dgm:t>
    </dgm:pt>
    <dgm:pt modelId="{3FB50684-6B73-47CE-A687-6FEB1DA88D2B}" type="sibTrans" cxnId="{3100F1E2-B661-45B9-B1B1-47E033793B38}">
      <dgm:prSet/>
      <dgm:spPr/>
      <dgm:t>
        <a:bodyPr/>
        <a:lstStyle/>
        <a:p>
          <a:endParaRPr lang="ru-RU"/>
        </a:p>
      </dgm:t>
    </dgm:pt>
    <dgm:pt modelId="{2E931EF3-2FAD-46B6-AB8A-3B0CF2011F74}">
      <dgm:prSet custT="1"/>
      <dgm:spPr>
        <a:solidFill>
          <a:schemeClr val="bg2">
            <a:lumMod val="7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ru-RU" sz="3600" b="1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Отслеживание динамики и результаты </a:t>
          </a:r>
          <a:r>
            <a:rPr lang="ru-RU" sz="3600" b="1" dirty="0" err="1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коррекционно</a:t>
          </a:r>
          <a:r>
            <a:rPr lang="ru-RU" sz="3600" b="1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 - развивающей работы </a:t>
          </a:r>
        </a:p>
      </dgm:t>
    </dgm:pt>
    <dgm:pt modelId="{20CF289C-92CF-47B1-872B-D60CF4BD9BB1}" type="parTrans" cxnId="{AE99BE06-C316-4727-A856-2275A871C4EF}">
      <dgm:prSet/>
      <dgm:spPr/>
      <dgm:t>
        <a:bodyPr/>
        <a:lstStyle/>
        <a:p>
          <a:endParaRPr lang="ru-RU"/>
        </a:p>
      </dgm:t>
    </dgm:pt>
    <dgm:pt modelId="{18CC8454-81B2-4E53-9E6C-26A184E5FEA5}" type="sibTrans" cxnId="{AE99BE06-C316-4727-A856-2275A871C4EF}">
      <dgm:prSet/>
      <dgm:spPr/>
      <dgm:t>
        <a:bodyPr/>
        <a:lstStyle/>
        <a:p>
          <a:endParaRPr lang="ru-RU"/>
        </a:p>
      </dgm:t>
    </dgm:pt>
    <dgm:pt modelId="{4E787F85-1F34-4567-9C8F-3F3CB1E5051A}" type="pres">
      <dgm:prSet presAssocID="{81F464D8-4D6F-4481-AD78-F916485CA3D3}" presName="linear" presStyleCnt="0">
        <dgm:presLayoutVars>
          <dgm:dir/>
          <dgm:animLvl val="lvl"/>
          <dgm:resizeHandles val="exact"/>
        </dgm:presLayoutVars>
      </dgm:prSet>
      <dgm:spPr/>
    </dgm:pt>
    <dgm:pt modelId="{4F98AC52-2A8E-4C64-A1BE-BFD7C4AB20FD}" type="pres">
      <dgm:prSet presAssocID="{98456844-3AFC-47C8-9644-B68605630091}" presName="parentLin" presStyleCnt="0"/>
      <dgm:spPr/>
    </dgm:pt>
    <dgm:pt modelId="{01935F94-CDD5-4FF9-B108-32BB2B10B537}" type="pres">
      <dgm:prSet presAssocID="{98456844-3AFC-47C8-9644-B68605630091}" presName="parentLeftMargin" presStyleLbl="node1" presStyleIdx="0" presStyleCnt="4"/>
      <dgm:spPr/>
    </dgm:pt>
    <dgm:pt modelId="{3419C4A9-60DB-489E-BC83-FB3A1D64B0E3}" type="pres">
      <dgm:prSet presAssocID="{98456844-3AFC-47C8-9644-B68605630091}" presName="parentText" presStyleLbl="node1" presStyleIdx="0" presStyleCnt="4" custScaleY="149432" custLinFactNeighborX="-2279" custLinFactNeighborY="6240">
        <dgm:presLayoutVars>
          <dgm:chMax val="0"/>
          <dgm:bulletEnabled val="1"/>
        </dgm:presLayoutVars>
      </dgm:prSet>
      <dgm:spPr/>
    </dgm:pt>
    <dgm:pt modelId="{137F5A43-14D5-480E-BA1D-0301923974F5}" type="pres">
      <dgm:prSet presAssocID="{98456844-3AFC-47C8-9644-B68605630091}" presName="negativeSpace" presStyleCnt="0"/>
      <dgm:spPr/>
    </dgm:pt>
    <dgm:pt modelId="{CDDFE20F-5F9B-46A1-82B3-59CC64062EBB}" type="pres">
      <dgm:prSet presAssocID="{98456844-3AFC-47C8-9644-B68605630091}" presName="childText" presStyleLbl="conFgAcc1" presStyleIdx="0" presStyleCnt="4">
        <dgm:presLayoutVars>
          <dgm:bulletEnabled val="1"/>
        </dgm:presLayoutVars>
      </dgm:prSet>
      <dgm:spPr/>
    </dgm:pt>
    <dgm:pt modelId="{DC461013-E17B-4EAF-8F18-EC5590B01F56}" type="pres">
      <dgm:prSet presAssocID="{1FA3F2FC-A103-4FAF-97F6-051FD060EC2E}" presName="spaceBetweenRectangles" presStyleCnt="0"/>
      <dgm:spPr/>
    </dgm:pt>
    <dgm:pt modelId="{92761FEB-7560-470E-AE3F-8E2EC51DB3A3}" type="pres">
      <dgm:prSet presAssocID="{E7E388AD-16E2-4DCB-A69E-CDA10E301B67}" presName="parentLin" presStyleCnt="0"/>
      <dgm:spPr/>
    </dgm:pt>
    <dgm:pt modelId="{ECEBCA61-E8F4-4654-8736-310996082D1A}" type="pres">
      <dgm:prSet presAssocID="{E7E388AD-16E2-4DCB-A69E-CDA10E301B67}" presName="parentLeftMargin" presStyleLbl="node1" presStyleIdx="0" presStyleCnt="4"/>
      <dgm:spPr/>
    </dgm:pt>
    <dgm:pt modelId="{1A6B671B-DEF2-4422-9AA8-CDD974469E11}" type="pres">
      <dgm:prSet presAssocID="{E7E388AD-16E2-4DCB-A69E-CDA10E301B67}" presName="parentText" presStyleLbl="node1" presStyleIdx="1" presStyleCnt="4" custScaleY="153645">
        <dgm:presLayoutVars>
          <dgm:chMax val="0"/>
          <dgm:bulletEnabled val="1"/>
        </dgm:presLayoutVars>
      </dgm:prSet>
      <dgm:spPr/>
    </dgm:pt>
    <dgm:pt modelId="{2FF7F3CE-A01A-46EF-8C69-526A042369F9}" type="pres">
      <dgm:prSet presAssocID="{E7E388AD-16E2-4DCB-A69E-CDA10E301B67}" presName="negativeSpace" presStyleCnt="0"/>
      <dgm:spPr/>
    </dgm:pt>
    <dgm:pt modelId="{AE21E32C-2837-43DC-B9F1-DD28EE149B1B}" type="pres">
      <dgm:prSet presAssocID="{E7E388AD-16E2-4DCB-A69E-CDA10E301B67}" presName="childText" presStyleLbl="conFgAcc1" presStyleIdx="1" presStyleCnt="4">
        <dgm:presLayoutVars>
          <dgm:bulletEnabled val="1"/>
        </dgm:presLayoutVars>
      </dgm:prSet>
      <dgm:spPr/>
    </dgm:pt>
    <dgm:pt modelId="{A2C826A9-84CA-46EB-A19F-A7D9D589864F}" type="pres">
      <dgm:prSet presAssocID="{CA31A69A-15A8-4A5F-AC28-0626AAA0388E}" presName="spaceBetweenRectangles" presStyleCnt="0"/>
      <dgm:spPr/>
    </dgm:pt>
    <dgm:pt modelId="{B563381B-27DD-4C0C-AF75-4059EC3645D2}" type="pres">
      <dgm:prSet presAssocID="{2E931EF3-2FAD-46B6-AB8A-3B0CF2011F74}" presName="parentLin" presStyleCnt="0"/>
      <dgm:spPr/>
    </dgm:pt>
    <dgm:pt modelId="{A6A9D5D9-580E-4D4F-8F7B-6D116445DCC6}" type="pres">
      <dgm:prSet presAssocID="{2E931EF3-2FAD-46B6-AB8A-3B0CF2011F74}" presName="parentLeftMargin" presStyleLbl="node1" presStyleIdx="1" presStyleCnt="4"/>
      <dgm:spPr/>
    </dgm:pt>
    <dgm:pt modelId="{9EC6F7CF-F211-46B4-BAA0-144B504DD022}" type="pres">
      <dgm:prSet presAssocID="{2E931EF3-2FAD-46B6-AB8A-3B0CF2011F74}" presName="parentText" presStyleLbl="node1" presStyleIdx="2" presStyleCnt="4" custScaleY="144756">
        <dgm:presLayoutVars>
          <dgm:chMax val="0"/>
          <dgm:bulletEnabled val="1"/>
        </dgm:presLayoutVars>
      </dgm:prSet>
      <dgm:spPr/>
    </dgm:pt>
    <dgm:pt modelId="{4C9B9DF0-85E8-49BA-92C1-225AF657382A}" type="pres">
      <dgm:prSet presAssocID="{2E931EF3-2FAD-46B6-AB8A-3B0CF2011F74}" presName="negativeSpace" presStyleCnt="0"/>
      <dgm:spPr/>
    </dgm:pt>
    <dgm:pt modelId="{D92ABE35-AEA5-4BE5-B224-EA9F508F9505}" type="pres">
      <dgm:prSet presAssocID="{2E931EF3-2FAD-46B6-AB8A-3B0CF2011F74}" presName="childText" presStyleLbl="conFgAcc1" presStyleIdx="2" presStyleCnt="4">
        <dgm:presLayoutVars>
          <dgm:bulletEnabled val="1"/>
        </dgm:presLayoutVars>
      </dgm:prSet>
      <dgm:spPr/>
    </dgm:pt>
    <dgm:pt modelId="{4F7F8674-FFE6-4DBF-BE30-CFA502696274}" type="pres">
      <dgm:prSet presAssocID="{18CC8454-81B2-4E53-9E6C-26A184E5FEA5}" presName="spaceBetweenRectangles" presStyleCnt="0"/>
      <dgm:spPr/>
    </dgm:pt>
    <dgm:pt modelId="{5DE8DC78-8392-4A36-A7D8-160B281C012C}" type="pres">
      <dgm:prSet presAssocID="{F183B02F-72E1-46BC-9A0E-09937ACCBA8E}" presName="parentLin" presStyleCnt="0"/>
      <dgm:spPr/>
    </dgm:pt>
    <dgm:pt modelId="{56C49852-546E-4178-98B5-4893A2097477}" type="pres">
      <dgm:prSet presAssocID="{F183B02F-72E1-46BC-9A0E-09937ACCBA8E}" presName="parentLeftMargin" presStyleLbl="node1" presStyleIdx="2" presStyleCnt="4"/>
      <dgm:spPr/>
    </dgm:pt>
    <dgm:pt modelId="{899BFD36-33F4-47C3-8F58-BBAA19D8759E}" type="pres">
      <dgm:prSet presAssocID="{F183B02F-72E1-46BC-9A0E-09937ACCBA8E}" presName="parentText" presStyleLbl="node1" presStyleIdx="3" presStyleCnt="4" custScaleY="158157">
        <dgm:presLayoutVars>
          <dgm:chMax val="0"/>
          <dgm:bulletEnabled val="1"/>
        </dgm:presLayoutVars>
      </dgm:prSet>
      <dgm:spPr/>
    </dgm:pt>
    <dgm:pt modelId="{0E84A7EA-CB6A-484B-A28D-56F7F13E3CE5}" type="pres">
      <dgm:prSet presAssocID="{F183B02F-72E1-46BC-9A0E-09937ACCBA8E}" presName="negativeSpace" presStyleCnt="0"/>
      <dgm:spPr/>
    </dgm:pt>
    <dgm:pt modelId="{9A46484D-612D-4BEE-8D9C-4321603CACEB}" type="pres">
      <dgm:prSet presAssocID="{F183B02F-72E1-46BC-9A0E-09937ACCBA8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E99BE06-C316-4727-A856-2275A871C4EF}" srcId="{81F464D8-4D6F-4481-AD78-F916485CA3D3}" destId="{2E931EF3-2FAD-46B6-AB8A-3B0CF2011F74}" srcOrd="2" destOrd="0" parTransId="{20CF289C-92CF-47B1-872B-D60CF4BD9BB1}" sibTransId="{18CC8454-81B2-4E53-9E6C-26A184E5FEA5}"/>
    <dgm:cxn modelId="{E65B0C08-C9A6-437A-898E-18820AD938D2}" srcId="{81F464D8-4D6F-4481-AD78-F916485CA3D3}" destId="{E7E388AD-16E2-4DCB-A69E-CDA10E301B67}" srcOrd="1" destOrd="0" parTransId="{C2A7EE13-9305-4C80-B751-5CACD741CAE2}" sibTransId="{CA31A69A-15A8-4A5F-AC28-0626AAA0388E}"/>
    <dgm:cxn modelId="{CF088C30-EF44-4CCD-97B2-E74EC3836A5D}" srcId="{81F464D8-4D6F-4481-AD78-F916485CA3D3}" destId="{98456844-3AFC-47C8-9644-B68605630091}" srcOrd="0" destOrd="0" parTransId="{594055D8-0FC9-4FBB-9957-010CE1CBFA0F}" sibTransId="{1FA3F2FC-A103-4FAF-97F6-051FD060EC2E}"/>
    <dgm:cxn modelId="{EFDF095C-1D79-4512-BC90-9EADBCCB6E6B}" type="presOf" srcId="{2E931EF3-2FAD-46B6-AB8A-3B0CF2011F74}" destId="{A6A9D5D9-580E-4D4F-8F7B-6D116445DCC6}" srcOrd="0" destOrd="0" presId="urn:microsoft.com/office/officeart/2005/8/layout/list1"/>
    <dgm:cxn modelId="{6E718E4C-0734-455F-856F-F51570E27F85}" type="presOf" srcId="{F183B02F-72E1-46BC-9A0E-09937ACCBA8E}" destId="{56C49852-546E-4178-98B5-4893A2097477}" srcOrd="0" destOrd="0" presId="urn:microsoft.com/office/officeart/2005/8/layout/list1"/>
    <dgm:cxn modelId="{B19AB14D-F7EB-4FFD-8E78-93658F0C7DE1}" type="presOf" srcId="{E7E388AD-16E2-4DCB-A69E-CDA10E301B67}" destId="{ECEBCA61-E8F4-4654-8736-310996082D1A}" srcOrd="0" destOrd="0" presId="urn:microsoft.com/office/officeart/2005/8/layout/list1"/>
    <dgm:cxn modelId="{79A44C50-4515-4BE8-B542-49504360DDA0}" type="presOf" srcId="{98456844-3AFC-47C8-9644-B68605630091}" destId="{01935F94-CDD5-4FF9-B108-32BB2B10B537}" srcOrd="0" destOrd="0" presId="urn:microsoft.com/office/officeart/2005/8/layout/list1"/>
    <dgm:cxn modelId="{4A3E1872-E96E-43E9-90B6-699C9FE5ED9E}" type="presOf" srcId="{F183B02F-72E1-46BC-9A0E-09937ACCBA8E}" destId="{899BFD36-33F4-47C3-8F58-BBAA19D8759E}" srcOrd="1" destOrd="0" presId="urn:microsoft.com/office/officeart/2005/8/layout/list1"/>
    <dgm:cxn modelId="{095D19A1-DAFF-47D0-B2EC-A90F228AAB91}" type="presOf" srcId="{81F464D8-4D6F-4481-AD78-F916485CA3D3}" destId="{4E787F85-1F34-4567-9C8F-3F3CB1E5051A}" srcOrd="0" destOrd="0" presId="urn:microsoft.com/office/officeart/2005/8/layout/list1"/>
    <dgm:cxn modelId="{5E3A39CD-3F68-4914-9E4E-499410FC1F0F}" type="presOf" srcId="{2E931EF3-2FAD-46B6-AB8A-3B0CF2011F74}" destId="{9EC6F7CF-F211-46B4-BAA0-144B504DD022}" srcOrd="1" destOrd="0" presId="urn:microsoft.com/office/officeart/2005/8/layout/list1"/>
    <dgm:cxn modelId="{067211D5-C241-4B4A-870B-3B7FF57D27C9}" type="presOf" srcId="{E7E388AD-16E2-4DCB-A69E-CDA10E301B67}" destId="{1A6B671B-DEF2-4422-9AA8-CDD974469E11}" srcOrd="1" destOrd="0" presId="urn:microsoft.com/office/officeart/2005/8/layout/list1"/>
    <dgm:cxn modelId="{83A004D7-5788-4667-8876-2D6BAA4D0E9C}" type="presOf" srcId="{98456844-3AFC-47C8-9644-B68605630091}" destId="{3419C4A9-60DB-489E-BC83-FB3A1D64B0E3}" srcOrd="1" destOrd="0" presId="urn:microsoft.com/office/officeart/2005/8/layout/list1"/>
    <dgm:cxn modelId="{3100F1E2-B661-45B9-B1B1-47E033793B38}" srcId="{81F464D8-4D6F-4481-AD78-F916485CA3D3}" destId="{F183B02F-72E1-46BC-9A0E-09937ACCBA8E}" srcOrd="3" destOrd="0" parTransId="{50D58182-6D79-4B9A-BDEF-A7BBDC32776C}" sibTransId="{3FB50684-6B73-47CE-A687-6FEB1DA88D2B}"/>
    <dgm:cxn modelId="{0F50EAC7-CC45-40B9-AB4F-A4D28F381956}" type="presParOf" srcId="{4E787F85-1F34-4567-9C8F-3F3CB1E5051A}" destId="{4F98AC52-2A8E-4C64-A1BE-BFD7C4AB20FD}" srcOrd="0" destOrd="0" presId="urn:microsoft.com/office/officeart/2005/8/layout/list1"/>
    <dgm:cxn modelId="{31E93052-C572-4281-9E5C-39805CC85991}" type="presParOf" srcId="{4F98AC52-2A8E-4C64-A1BE-BFD7C4AB20FD}" destId="{01935F94-CDD5-4FF9-B108-32BB2B10B537}" srcOrd="0" destOrd="0" presId="urn:microsoft.com/office/officeart/2005/8/layout/list1"/>
    <dgm:cxn modelId="{288A48E8-DDD2-44A5-9C8E-683F725E6ED3}" type="presParOf" srcId="{4F98AC52-2A8E-4C64-A1BE-BFD7C4AB20FD}" destId="{3419C4A9-60DB-489E-BC83-FB3A1D64B0E3}" srcOrd="1" destOrd="0" presId="urn:microsoft.com/office/officeart/2005/8/layout/list1"/>
    <dgm:cxn modelId="{48796BA1-40ED-4073-9947-CEF5ECB1E7E1}" type="presParOf" srcId="{4E787F85-1F34-4567-9C8F-3F3CB1E5051A}" destId="{137F5A43-14D5-480E-BA1D-0301923974F5}" srcOrd="1" destOrd="0" presId="urn:microsoft.com/office/officeart/2005/8/layout/list1"/>
    <dgm:cxn modelId="{AAAF2C4E-6CD3-4123-B68A-630F84EC502E}" type="presParOf" srcId="{4E787F85-1F34-4567-9C8F-3F3CB1E5051A}" destId="{CDDFE20F-5F9B-46A1-82B3-59CC64062EBB}" srcOrd="2" destOrd="0" presId="urn:microsoft.com/office/officeart/2005/8/layout/list1"/>
    <dgm:cxn modelId="{D6130904-F377-43A9-8272-03BD7DEB293D}" type="presParOf" srcId="{4E787F85-1F34-4567-9C8F-3F3CB1E5051A}" destId="{DC461013-E17B-4EAF-8F18-EC5590B01F56}" srcOrd="3" destOrd="0" presId="urn:microsoft.com/office/officeart/2005/8/layout/list1"/>
    <dgm:cxn modelId="{72404946-64FB-48DC-9A7D-28236FE86C0F}" type="presParOf" srcId="{4E787F85-1F34-4567-9C8F-3F3CB1E5051A}" destId="{92761FEB-7560-470E-AE3F-8E2EC51DB3A3}" srcOrd="4" destOrd="0" presId="urn:microsoft.com/office/officeart/2005/8/layout/list1"/>
    <dgm:cxn modelId="{04D71C38-6378-42BC-A63D-3B296D392C9B}" type="presParOf" srcId="{92761FEB-7560-470E-AE3F-8E2EC51DB3A3}" destId="{ECEBCA61-E8F4-4654-8736-310996082D1A}" srcOrd="0" destOrd="0" presId="urn:microsoft.com/office/officeart/2005/8/layout/list1"/>
    <dgm:cxn modelId="{8C659F43-3874-44AF-AABF-A3378E74F2C2}" type="presParOf" srcId="{92761FEB-7560-470E-AE3F-8E2EC51DB3A3}" destId="{1A6B671B-DEF2-4422-9AA8-CDD974469E11}" srcOrd="1" destOrd="0" presId="urn:microsoft.com/office/officeart/2005/8/layout/list1"/>
    <dgm:cxn modelId="{2A2EF549-8E4D-4CF7-8B98-786BCF4A7853}" type="presParOf" srcId="{4E787F85-1F34-4567-9C8F-3F3CB1E5051A}" destId="{2FF7F3CE-A01A-46EF-8C69-526A042369F9}" srcOrd="5" destOrd="0" presId="urn:microsoft.com/office/officeart/2005/8/layout/list1"/>
    <dgm:cxn modelId="{9D0FD709-72CF-4704-834B-62C33E525DFC}" type="presParOf" srcId="{4E787F85-1F34-4567-9C8F-3F3CB1E5051A}" destId="{AE21E32C-2837-43DC-B9F1-DD28EE149B1B}" srcOrd="6" destOrd="0" presId="urn:microsoft.com/office/officeart/2005/8/layout/list1"/>
    <dgm:cxn modelId="{D6B00B77-E138-4230-8B47-BAED1084BF47}" type="presParOf" srcId="{4E787F85-1F34-4567-9C8F-3F3CB1E5051A}" destId="{A2C826A9-84CA-46EB-A19F-A7D9D589864F}" srcOrd="7" destOrd="0" presId="urn:microsoft.com/office/officeart/2005/8/layout/list1"/>
    <dgm:cxn modelId="{AD88BF69-7802-4B18-85C7-1750E220A1F8}" type="presParOf" srcId="{4E787F85-1F34-4567-9C8F-3F3CB1E5051A}" destId="{B563381B-27DD-4C0C-AF75-4059EC3645D2}" srcOrd="8" destOrd="0" presId="urn:microsoft.com/office/officeart/2005/8/layout/list1"/>
    <dgm:cxn modelId="{7CDC5F95-2F49-4BCD-A8C7-55488CDACB18}" type="presParOf" srcId="{B563381B-27DD-4C0C-AF75-4059EC3645D2}" destId="{A6A9D5D9-580E-4D4F-8F7B-6D116445DCC6}" srcOrd="0" destOrd="0" presId="urn:microsoft.com/office/officeart/2005/8/layout/list1"/>
    <dgm:cxn modelId="{AE9A07CF-BAD8-48E9-BB3A-13A92643F8BC}" type="presParOf" srcId="{B563381B-27DD-4C0C-AF75-4059EC3645D2}" destId="{9EC6F7CF-F211-46B4-BAA0-144B504DD022}" srcOrd="1" destOrd="0" presId="urn:microsoft.com/office/officeart/2005/8/layout/list1"/>
    <dgm:cxn modelId="{63E5EBF8-8DAD-4ADD-A778-0CF0124EB237}" type="presParOf" srcId="{4E787F85-1F34-4567-9C8F-3F3CB1E5051A}" destId="{4C9B9DF0-85E8-49BA-92C1-225AF657382A}" srcOrd="9" destOrd="0" presId="urn:microsoft.com/office/officeart/2005/8/layout/list1"/>
    <dgm:cxn modelId="{7FCB6554-7FB5-4553-8694-C7782D13663F}" type="presParOf" srcId="{4E787F85-1F34-4567-9C8F-3F3CB1E5051A}" destId="{D92ABE35-AEA5-4BE5-B224-EA9F508F9505}" srcOrd="10" destOrd="0" presId="urn:microsoft.com/office/officeart/2005/8/layout/list1"/>
    <dgm:cxn modelId="{7A0C5824-7B20-476B-8AB0-230FABCAECAC}" type="presParOf" srcId="{4E787F85-1F34-4567-9C8F-3F3CB1E5051A}" destId="{4F7F8674-FFE6-4DBF-BE30-CFA502696274}" srcOrd="11" destOrd="0" presId="urn:microsoft.com/office/officeart/2005/8/layout/list1"/>
    <dgm:cxn modelId="{5005877F-F767-4B7F-9F4F-B684DAC26176}" type="presParOf" srcId="{4E787F85-1F34-4567-9C8F-3F3CB1E5051A}" destId="{5DE8DC78-8392-4A36-A7D8-160B281C012C}" srcOrd="12" destOrd="0" presId="urn:microsoft.com/office/officeart/2005/8/layout/list1"/>
    <dgm:cxn modelId="{9A16E640-E860-48B4-A001-B9AFC3FE41E2}" type="presParOf" srcId="{5DE8DC78-8392-4A36-A7D8-160B281C012C}" destId="{56C49852-546E-4178-98B5-4893A2097477}" srcOrd="0" destOrd="0" presId="urn:microsoft.com/office/officeart/2005/8/layout/list1"/>
    <dgm:cxn modelId="{1EB41A5B-66E0-446A-8DBA-9311C4CDC653}" type="presParOf" srcId="{5DE8DC78-8392-4A36-A7D8-160B281C012C}" destId="{899BFD36-33F4-47C3-8F58-BBAA19D8759E}" srcOrd="1" destOrd="0" presId="urn:microsoft.com/office/officeart/2005/8/layout/list1"/>
    <dgm:cxn modelId="{971E53E2-D73C-46F1-813F-F60F36BF5EBD}" type="presParOf" srcId="{4E787F85-1F34-4567-9C8F-3F3CB1E5051A}" destId="{0E84A7EA-CB6A-484B-A28D-56F7F13E3CE5}" srcOrd="13" destOrd="0" presId="urn:microsoft.com/office/officeart/2005/8/layout/list1"/>
    <dgm:cxn modelId="{7F9C035C-6D6B-4171-AAAC-9F140E72FDCE}" type="presParOf" srcId="{4E787F85-1F34-4567-9C8F-3F3CB1E5051A}" destId="{9A46484D-612D-4BEE-8D9C-4321603CACE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D6C817-EF29-4FA5-ADAD-0BD9566DB2D3}" type="doc">
      <dgm:prSet loTypeId="urn:microsoft.com/office/officeart/2005/8/layout/cycle5" loCatId="cycle" qsTypeId="urn:microsoft.com/office/officeart/2005/8/quickstyle/simple1#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3CC03E7-3EA6-4E0E-9080-1FAF529DF8CF}">
      <dgm:prSet phldrT="[Текст]" custT="1"/>
      <dgm:spPr>
        <a:solidFill>
          <a:schemeClr val="bg2">
            <a:lumMod val="7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ru-RU" sz="4000" b="1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Диагностический модуль </a:t>
          </a:r>
        </a:p>
      </dgm:t>
    </dgm:pt>
    <dgm:pt modelId="{553568DB-82B7-4B9A-A743-86605ADB938C}" type="parTrans" cxnId="{1FD553B6-0580-47AA-891F-B67516E217C2}">
      <dgm:prSet/>
      <dgm:spPr/>
      <dgm:t>
        <a:bodyPr/>
        <a:lstStyle/>
        <a:p>
          <a:endParaRPr lang="ru-RU"/>
        </a:p>
      </dgm:t>
    </dgm:pt>
    <dgm:pt modelId="{38249516-85B8-40C5-8B64-DE131C0EECD1}" type="sibTrans" cxnId="{1FD553B6-0580-47AA-891F-B67516E217C2}">
      <dgm:prSet/>
      <dgm:spPr/>
      <dgm:t>
        <a:bodyPr/>
        <a:lstStyle/>
        <a:p>
          <a:endParaRPr lang="ru-RU"/>
        </a:p>
      </dgm:t>
    </dgm:pt>
    <dgm:pt modelId="{5CA14B2D-8772-4DC6-B731-72D51ED81FA0}">
      <dgm:prSet phldrT="[Текст]" custT="1"/>
      <dgm:spPr>
        <a:solidFill>
          <a:schemeClr val="bg2">
            <a:lumMod val="7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ru-RU" sz="4000" b="1" dirty="0" err="1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Коррекционно</a:t>
          </a:r>
          <a:r>
            <a:rPr lang="ru-RU" sz="4000" b="1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 – развивающий модуль </a:t>
          </a:r>
        </a:p>
      </dgm:t>
    </dgm:pt>
    <dgm:pt modelId="{FC11E475-CB7C-4039-862A-9C2C7623BBAC}" type="parTrans" cxnId="{874BC193-3762-4596-A8ED-1202D55A0579}">
      <dgm:prSet/>
      <dgm:spPr/>
      <dgm:t>
        <a:bodyPr/>
        <a:lstStyle/>
        <a:p>
          <a:endParaRPr lang="ru-RU"/>
        </a:p>
      </dgm:t>
    </dgm:pt>
    <dgm:pt modelId="{165F0A8A-7CB5-45F1-86C9-3AC0E9FCC012}" type="sibTrans" cxnId="{874BC193-3762-4596-A8ED-1202D55A0579}">
      <dgm:prSet/>
      <dgm:spPr/>
      <dgm:t>
        <a:bodyPr/>
        <a:lstStyle/>
        <a:p>
          <a:endParaRPr lang="ru-RU"/>
        </a:p>
      </dgm:t>
    </dgm:pt>
    <dgm:pt modelId="{E2D059DE-F448-436B-85C0-27117591A2DC}">
      <dgm:prSet phldrT="[Текст]" custT="1"/>
      <dgm:spPr>
        <a:solidFill>
          <a:schemeClr val="bg2">
            <a:lumMod val="7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ru-RU" sz="4000" b="1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Оздоровительно- профилактический модуль </a:t>
          </a:r>
        </a:p>
      </dgm:t>
    </dgm:pt>
    <dgm:pt modelId="{011C5CFC-E05B-4D62-8A12-AE42B1CBED0B}" type="parTrans" cxnId="{B34529D4-677A-41CE-B76F-5EA6F45FE50D}">
      <dgm:prSet/>
      <dgm:spPr/>
      <dgm:t>
        <a:bodyPr/>
        <a:lstStyle/>
        <a:p>
          <a:endParaRPr lang="ru-RU"/>
        </a:p>
      </dgm:t>
    </dgm:pt>
    <dgm:pt modelId="{0B771520-8B77-4103-A78B-5F036F3D0E72}" type="sibTrans" cxnId="{B34529D4-677A-41CE-B76F-5EA6F45FE50D}">
      <dgm:prSet/>
      <dgm:spPr/>
      <dgm:t>
        <a:bodyPr/>
        <a:lstStyle/>
        <a:p>
          <a:endParaRPr lang="ru-RU"/>
        </a:p>
      </dgm:t>
    </dgm:pt>
    <dgm:pt modelId="{D2E1A89D-7F13-48C1-ADD1-15D574331230}">
      <dgm:prSet phldrT="[Текст]" custT="1"/>
      <dgm:spPr>
        <a:solidFill>
          <a:schemeClr val="bg2">
            <a:lumMod val="7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  <a:effectLst>
          <a:innerShdw blurRad="114300">
            <a:prstClr val="black"/>
          </a:innerShdw>
        </a:effectLst>
      </dgm:spPr>
      <dgm:t>
        <a:bodyPr/>
        <a:lstStyle/>
        <a:p>
          <a:r>
            <a:rPr lang="ru-RU" sz="4000" b="1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Социально- педагогический модуль </a:t>
          </a:r>
        </a:p>
      </dgm:t>
    </dgm:pt>
    <dgm:pt modelId="{22EDC8B0-C543-4C4A-9C1A-8BA5F1353E3B}" type="parTrans" cxnId="{A7BF5AED-A923-41A0-8E73-9D722D392546}">
      <dgm:prSet/>
      <dgm:spPr/>
      <dgm:t>
        <a:bodyPr/>
        <a:lstStyle/>
        <a:p>
          <a:endParaRPr lang="ru-RU"/>
        </a:p>
      </dgm:t>
    </dgm:pt>
    <dgm:pt modelId="{6F061316-0362-4A99-9A2D-BD823D71A73E}" type="sibTrans" cxnId="{A7BF5AED-A923-41A0-8E73-9D722D392546}">
      <dgm:prSet/>
      <dgm:spPr/>
      <dgm:t>
        <a:bodyPr/>
        <a:lstStyle/>
        <a:p>
          <a:endParaRPr lang="ru-RU"/>
        </a:p>
      </dgm:t>
    </dgm:pt>
    <dgm:pt modelId="{9B40B610-279A-4D85-A6CB-2378B2CE844E}" type="pres">
      <dgm:prSet presAssocID="{0FD6C817-EF29-4FA5-ADAD-0BD9566DB2D3}" presName="cycle" presStyleCnt="0">
        <dgm:presLayoutVars>
          <dgm:dir/>
          <dgm:resizeHandles val="exact"/>
        </dgm:presLayoutVars>
      </dgm:prSet>
      <dgm:spPr/>
    </dgm:pt>
    <dgm:pt modelId="{FABDE289-3A31-40EE-95FE-EAE5995321BD}" type="pres">
      <dgm:prSet presAssocID="{13CC03E7-3EA6-4E0E-9080-1FAF529DF8CF}" presName="node" presStyleLbl="node1" presStyleIdx="0" presStyleCnt="4" custScaleX="176410" custScaleY="122453">
        <dgm:presLayoutVars>
          <dgm:bulletEnabled val="1"/>
        </dgm:presLayoutVars>
      </dgm:prSet>
      <dgm:spPr/>
    </dgm:pt>
    <dgm:pt modelId="{51C0E283-17C1-4BF9-9484-DDAE508C1C38}" type="pres">
      <dgm:prSet presAssocID="{13CC03E7-3EA6-4E0E-9080-1FAF529DF8CF}" presName="spNode" presStyleCnt="0"/>
      <dgm:spPr/>
    </dgm:pt>
    <dgm:pt modelId="{973433A8-EFBC-47FD-96A1-B97F2185B3F4}" type="pres">
      <dgm:prSet presAssocID="{38249516-85B8-40C5-8B64-DE131C0EECD1}" presName="sibTrans" presStyleLbl="sibTrans1D1" presStyleIdx="0" presStyleCnt="4"/>
      <dgm:spPr/>
    </dgm:pt>
    <dgm:pt modelId="{811ECF6D-4F8D-4373-AEA2-E73402B725CD}" type="pres">
      <dgm:prSet presAssocID="{5CA14B2D-8772-4DC6-B731-72D51ED81FA0}" presName="node" presStyleLbl="node1" presStyleIdx="1" presStyleCnt="4" custScaleX="149498" custScaleY="131267">
        <dgm:presLayoutVars>
          <dgm:bulletEnabled val="1"/>
        </dgm:presLayoutVars>
      </dgm:prSet>
      <dgm:spPr/>
    </dgm:pt>
    <dgm:pt modelId="{A484E816-2179-4DF4-9001-6E81A2648F6B}" type="pres">
      <dgm:prSet presAssocID="{5CA14B2D-8772-4DC6-B731-72D51ED81FA0}" presName="spNode" presStyleCnt="0"/>
      <dgm:spPr/>
    </dgm:pt>
    <dgm:pt modelId="{B2768D70-27BC-4D44-9138-B6B073D650DE}" type="pres">
      <dgm:prSet presAssocID="{165F0A8A-7CB5-45F1-86C9-3AC0E9FCC012}" presName="sibTrans" presStyleLbl="sibTrans1D1" presStyleIdx="1" presStyleCnt="4"/>
      <dgm:spPr/>
    </dgm:pt>
    <dgm:pt modelId="{027F8E38-CF81-4023-84C7-70998072C0B8}" type="pres">
      <dgm:prSet presAssocID="{E2D059DE-F448-436B-85C0-27117591A2DC}" presName="node" presStyleLbl="node1" presStyleIdx="2" presStyleCnt="4" custScaleX="188103" custScaleY="128006">
        <dgm:presLayoutVars>
          <dgm:bulletEnabled val="1"/>
        </dgm:presLayoutVars>
      </dgm:prSet>
      <dgm:spPr/>
    </dgm:pt>
    <dgm:pt modelId="{4B202CF7-D455-4FA5-B2EF-B76F71402803}" type="pres">
      <dgm:prSet presAssocID="{E2D059DE-F448-436B-85C0-27117591A2DC}" presName="spNode" presStyleCnt="0"/>
      <dgm:spPr/>
    </dgm:pt>
    <dgm:pt modelId="{1CA266DC-042C-4F18-957D-2371465D0EC1}" type="pres">
      <dgm:prSet presAssocID="{0B771520-8B77-4103-A78B-5F036F3D0E72}" presName="sibTrans" presStyleLbl="sibTrans1D1" presStyleIdx="2" presStyleCnt="4"/>
      <dgm:spPr/>
    </dgm:pt>
    <dgm:pt modelId="{2A13B339-1DED-4F2A-90D7-C51F4601A38E}" type="pres">
      <dgm:prSet presAssocID="{D2E1A89D-7F13-48C1-ADD1-15D574331230}" presName="node" presStyleLbl="node1" presStyleIdx="3" presStyleCnt="4" custScaleX="148482" custScaleY="129722">
        <dgm:presLayoutVars>
          <dgm:bulletEnabled val="1"/>
        </dgm:presLayoutVars>
      </dgm:prSet>
      <dgm:spPr/>
    </dgm:pt>
    <dgm:pt modelId="{5CED9788-8424-4DC7-BD05-8F5CBB2FAD5F}" type="pres">
      <dgm:prSet presAssocID="{D2E1A89D-7F13-48C1-ADD1-15D574331230}" presName="spNode" presStyleCnt="0"/>
      <dgm:spPr/>
    </dgm:pt>
    <dgm:pt modelId="{D29D9BC6-F5F6-4897-91C3-AF84DD9EC99A}" type="pres">
      <dgm:prSet presAssocID="{6F061316-0362-4A99-9A2D-BD823D71A73E}" presName="sibTrans" presStyleLbl="sibTrans1D1" presStyleIdx="3" presStyleCnt="4"/>
      <dgm:spPr/>
    </dgm:pt>
  </dgm:ptLst>
  <dgm:cxnLst>
    <dgm:cxn modelId="{0CFFC11B-1AA0-4C66-8254-B87E199D91C6}" type="presOf" srcId="{5CA14B2D-8772-4DC6-B731-72D51ED81FA0}" destId="{811ECF6D-4F8D-4373-AEA2-E73402B725CD}" srcOrd="0" destOrd="0" presId="urn:microsoft.com/office/officeart/2005/8/layout/cycle5"/>
    <dgm:cxn modelId="{64403333-3FE4-4EF6-A8EC-950B2A8A98FC}" type="presOf" srcId="{13CC03E7-3EA6-4E0E-9080-1FAF529DF8CF}" destId="{FABDE289-3A31-40EE-95FE-EAE5995321BD}" srcOrd="0" destOrd="0" presId="urn:microsoft.com/office/officeart/2005/8/layout/cycle5"/>
    <dgm:cxn modelId="{44692F51-D32E-4FB2-AB29-054B9D815602}" type="presOf" srcId="{0FD6C817-EF29-4FA5-ADAD-0BD9566DB2D3}" destId="{9B40B610-279A-4D85-A6CB-2378B2CE844E}" srcOrd="0" destOrd="0" presId="urn:microsoft.com/office/officeart/2005/8/layout/cycle5"/>
    <dgm:cxn modelId="{C72CEA75-4288-4442-9E76-344BECA179EE}" type="presOf" srcId="{6F061316-0362-4A99-9A2D-BD823D71A73E}" destId="{D29D9BC6-F5F6-4897-91C3-AF84DD9EC99A}" srcOrd="0" destOrd="0" presId="urn:microsoft.com/office/officeart/2005/8/layout/cycle5"/>
    <dgm:cxn modelId="{F874B579-AA37-424F-8830-DDE4747C0E22}" type="presOf" srcId="{D2E1A89D-7F13-48C1-ADD1-15D574331230}" destId="{2A13B339-1DED-4F2A-90D7-C51F4601A38E}" srcOrd="0" destOrd="0" presId="urn:microsoft.com/office/officeart/2005/8/layout/cycle5"/>
    <dgm:cxn modelId="{FC61067D-ED97-4287-83CF-450AAD4795E6}" type="presOf" srcId="{0B771520-8B77-4103-A78B-5F036F3D0E72}" destId="{1CA266DC-042C-4F18-957D-2371465D0EC1}" srcOrd="0" destOrd="0" presId="urn:microsoft.com/office/officeart/2005/8/layout/cycle5"/>
    <dgm:cxn modelId="{E4998A85-E1D7-4AF7-8030-EE00862C1248}" type="presOf" srcId="{165F0A8A-7CB5-45F1-86C9-3AC0E9FCC012}" destId="{B2768D70-27BC-4D44-9138-B6B073D650DE}" srcOrd="0" destOrd="0" presId="urn:microsoft.com/office/officeart/2005/8/layout/cycle5"/>
    <dgm:cxn modelId="{874BC193-3762-4596-A8ED-1202D55A0579}" srcId="{0FD6C817-EF29-4FA5-ADAD-0BD9566DB2D3}" destId="{5CA14B2D-8772-4DC6-B731-72D51ED81FA0}" srcOrd="1" destOrd="0" parTransId="{FC11E475-CB7C-4039-862A-9C2C7623BBAC}" sibTransId="{165F0A8A-7CB5-45F1-86C9-3AC0E9FCC012}"/>
    <dgm:cxn modelId="{E7449AA1-3E07-430B-A93F-83690D5EE863}" type="presOf" srcId="{38249516-85B8-40C5-8B64-DE131C0EECD1}" destId="{973433A8-EFBC-47FD-96A1-B97F2185B3F4}" srcOrd="0" destOrd="0" presId="urn:microsoft.com/office/officeart/2005/8/layout/cycle5"/>
    <dgm:cxn modelId="{1FD553B6-0580-47AA-891F-B67516E217C2}" srcId="{0FD6C817-EF29-4FA5-ADAD-0BD9566DB2D3}" destId="{13CC03E7-3EA6-4E0E-9080-1FAF529DF8CF}" srcOrd="0" destOrd="0" parTransId="{553568DB-82B7-4B9A-A743-86605ADB938C}" sibTransId="{38249516-85B8-40C5-8B64-DE131C0EECD1}"/>
    <dgm:cxn modelId="{B34529D4-677A-41CE-B76F-5EA6F45FE50D}" srcId="{0FD6C817-EF29-4FA5-ADAD-0BD9566DB2D3}" destId="{E2D059DE-F448-436B-85C0-27117591A2DC}" srcOrd="2" destOrd="0" parTransId="{011C5CFC-E05B-4D62-8A12-AE42B1CBED0B}" sibTransId="{0B771520-8B77-4103-A78B-5F036F3D0E72}"/>
    <dgm:cxn modelId="{A7BF5AED-A923-41A0-8E73-9D722D392546}" srcId="{0FD6C817-EF29-4FA5-ADAD-0BD9566DB2D3}" destId="{D2E1A89D-7F13-48C1-ADD1-15D574331230}" srcOrd="3" destOrd="0" parTransId="{22EDC8B0-C543-4C4A-9C1A-8BA5F1353E3B}" sibTransId="{6F061316-0362-4A99-9A2D-BD823D71A73E}"/>
    <dgm:cxn modelId="{558C39F7-708E-4533-9AB2-CD2F3FEE3858}" type="presOf" srcId="{E2D059DE-F448-436B-85C0-27117591A2DC}" destId="{027F8E38-CF81-4023-84C7-70998072C0B8}" srcOrd="0" destOrd="0" presId="urn:microsoft.com/office/officeart/2005/8/layout/cycle5"/>
    <dgm:cxn modelId="{E7C7687E-B53B-477B-8C51-2F7069EBEB82}" type="presParOf" srcId="{9B40B610-279A-4D85-A6CB-2378B2CE844E}" destId="{FABDE289-3A31-40EE-95FE-EAE5995321BD}" srcOrd="0" destOrd="0" presId="urn:microsoft.com/office/officeart/2005/8/layout/cycle5"/>
    <dgm:cxn modelId="{8F96EEA5-84D7-420A-9D76-8DD7DBDA7693}" type="presParOf" srcId="{9B40B610-279A-4D85-A6CB-2378B2CE844E}" destId="{51C0E283-17C1-4BF9-9484-DDAE508C1C38}" srcOrd="1" destOrd="0" presId="urn:microsoft.com/office/officeart/2005/8/layout/cycle5"/>
    <dgm:cxn modelId="{2EE56206-E143-4B9B-B197-A1923B51CBE2}" type="presParOf" srcId="{9B40B610-279A-4D85-A6CB-2378B2CE844E}" destId="{973433A8-EFBC-47FD-96A1-B97F2185B3F4}" srcOrd="2" destOrd="0" presId="urn:microsoft.com/office/officeart/2005/8/layout/cycle5"/>
    <dgm:cxn modelId="{3C8777FD-C8B2-4FB2-B0B4-3AD75F7B2B67}" type="presParOf" srcId="{9B40B610-279A-4D85-A6CB-2378B2CE844E}" destId="{811ECF6D-4F8D-4373-AEA2-E73402B725CD}" srcOrd="3" destOrd="0" presId="urn:microsoft.com/office/officeart/2005/8/layout/cycle5"/>
    <dgm:cxn modelId="{81F2E7D9-DEBE-4920-B7D0-732D5A9C958B}" type="presParOf" srcId="{9B40B610-279A-4D85-A6CB-2378B2CE844E}" destId="{A484E816-2179-4DF4-9001-6E81A2648F6B}" srcOrd="4" destOrd="0" presId="urn:microsoft.com/office/officeart/2005/8/layout/cycle5"/>
    <dgm:cxn modelId="{9DA5197F-07A2-4F27-ABEB-EFF1EC1924AC}" type="presParOf" srcId="{9B40B610-279A-4D85-A6CB-2378B2CE844E}" destId="{B2768D70-27BC-4D44-9138-B6B073D650DE}" srcOrd="5" destOrd="0" presId="urn:microsoft.com/office/officeart/2005/8/layout/cycle5"/>
    <dgm:cxn modelId="{B2920E4D-253E-4E6C-91C7-A26AA92DF91B}" type="presParOf" srcId="{9B40B610-279A-4D85-A6CB-2378B2CE844E}" destId="{027F8E38-CF81-4023-84C7-70998072C0B8}" srcOrd="6" destOrd="0" presId="urn:microsoft.com/office/officeart/2005/8/layout/cycle5"/>
    <dgm:cxn modelId="{2A615C30-0AE8-47F0-A14E-86E67934B141}" type="presParOf" srcId="{9B40B610-279A-4D85-A6CB-2378B2CE844E}" destId="{4B202CF7-D455-4FA5-B2EF-B76F71402803}" srcOrd="7" destOrd="0" presId="urn:microsoft.com/office/officeart/2005/8/layout/cycle5"/>
    <dgm:cxn modelId="{280D9D97-48FA-4F78-8443-E902D84E2747}" type="presParOf" srcId="{9B40B610-279A-4D85-A6CB-2378B2CE844E}" destId="{1CA266DC-042C-4F18-957D-2371465D0EC1}" srcOrd="8" destOrd="0" presId="urn:microsoft.com/office/officeart/2005/8/layout/cycle5"/>
    <dgm:cxn modelId="{3B0BE455-8A38-42DE-ACBC-1449F65DE3F1}" type="presParOf" srcId="{9B40B610-279A-4D85-A6CB-2378B2CE844E}" destId="{2A13B339-1DED-4F2A-90D7-C51F4601A38E}" srcOrd="9" destOrd="0" presId="urn:microsoft.com/office/officeart/2005/8/layout/cycle5"/>
    <dgm:cxn modelId="{0AEF1FD3-8AE9-45ED-BB79-FBB1FC13D4A5}" type="presParOf" srcId="{9B40B610-279A-4D85-A6CB-2378B2CE844E}" destId="{5CED9788-8424-4DC7-BD05-8F5CBB2FAD5F}" srcOrd="10" destOrd="0" presId="urn:microsoft.com/office/officeart/2005/8/layout/cycle5"/>
    <dgm:cxn modelId="{B01C31A3-967D-43B9-AC09-8B65B3C9F812}" type="presParOf" srcId="{9B40B610-279A-4D85-A6CB-2378B2CE844E}" destId="{D29D9BC6-F5F6-4897-91C3-AF84DD9EC99A}" srcOrd="11" destOrd="0" presId="urn:microsoft.com/office/officeart/2005/8/layout/cycle5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>
    <a:ln w="19050">
      <a:solidFill>
        <a:schemeClr val="tx1">
          <a:lumMod val="65000"/>
          <a:lumOff val="35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11575B-DF54-4C83-881C-60D30E71DAB5}" type="doc">
      <dgm:prSet loTypeId="urn:microsoft.com/office/officeart/2005/8/layout/vList2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C32201-36EB-42D3-BCED-BE8AD575DF59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/>
            <a:t>модель «сотрудничество» </a:t>
          </a:r>
        </a:p>
      </dgm:t>
    </dgm:pt>
    <dgm:pt modelId="{E68243D7-A3D4-45C7-AC1E-342E3E032D0D}" type="parTrans" cxnId="{EA026D4B-5CB9-4BE7-9DED-57802B8B8BD1}">
      <dgm:prSet/>
      <dgm:spPr/>
      <dgm:t>
        <a:bodyPr/>
        <a:lstStyle/>
        <a:p>
          <a:endParaRPr lang="ru-RU"/>
        </a:p>
      </dgm:t>
    </dgm:pt>
    <dgm:pt modelId="{138F6AB4-914F-4FD7-A1A7-6DE97EFCF6EA}" type="sibTrans" cxnId="{EA026D4B-5CB9-4BE7-9DED-57802B8B8BD1}">
      <dgm:prSet/>
      <dgm:spPr/>
      <dgm:t>
        <a:bodyPr/>
        <a:lstStyle/>
        <a:p>
          <a:endParaRPr lang="ru-RU"/>
        </a:p>
      </dgm:t>
    </dgm:pt>
    <dgm:pt modelId="{2EA87E4C-62B1-43EC-9552-157A0B1E3D62}">
      <dgm:prSet phldrT="[Текст]"/>
      <dgm:spPr/>
      <dgm:t>
        <a:bodyPr/>
        <a:lstStyle/>
        <a:p>
          <a:r>
            <a:rPr lang="ru-RU" dirty="0"/>
            <a:t>может включать неправильные типы воспитания: </a:t>
          </a:r>
          <a:r>
            <a:rPr lang="ru-RU" dirty="0" err="1"/>
            <a:t>гиперопеку</a:t>
          </a:r>
          <a:r>
            <a:rPr lang="ru-RU" dirty="0"/>
            <a:t>, авторитарную </a:t>
          </a:r>
          <a:r>
            <a:rPr lang="ru-RU" dirty="0" err="1"/>
            <a:t>гиперсоциализацию</a:t>
          </a:r>
          <a:r>
            <a:rPr lang="ru-RU" dirty="0"/>
            <a:t>, симбиоз</a:t>
          </a:r>
        </a:p>
      </dgm:t>
    </dgm:pt>
    <dgm:pt modelId="{633C02EF-9ED6-46AA-BEC2-DF1AFF1D3C0E}" type="parTrans" cxnId="{8FF49C3D-66DC-4B03-B6CA-27671955B2E8}">
      <dgm:prSet/>
      <dgm:spPr/>
      <dgm:t>
        <a:bodyPr/>
        <a:lstStyle/>
        <a:p>
          <a:endParaRPr lang="ru-RU"/>
        </a:p>
      </dgm:t>
    </dgm:pt>
    <dgm:pt modelId="{BE00A7AC-0DFE-4687-BD98-089F9ECDC9D4}" type="sibTrans" cxnId="{8FF49C3D-66DC-4B03-B6CA-27671955B2E8}">
      <dgm:prSet/>
      <dgm:spPr/>
      <dgm:t>
        <a:bodyPr/>
        <a:lstStyle/>
        <a:p>
          <a:endParaRPr lang="ru-RU"/>
        </a:p>
      </dgm:t>
    </dgm:pt>
    <dgm:pt modelId="{E5FF5830-A6A3-4295-B170-084A65AEA583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/>
            <a:t>модель «отказ от взаимодействия»</a:t>
          </a:r>
        </a:p>
      </dgm:t>
    </dgm:pt>
    <dgm:pt modelId="{7965C614-141B-4639-88B3-523F28096530}" type="parTrans" cxnId="{F22EFEA4-7294-40A0-B42C-08C9C814EACC}">
      <dgm:prSet/>
      <dgm:spPr/>
      <dgm:t>
        <a:bodyPr/>
        <a:lstStyle/>
        <a:p>
          <a:endParaRPr lang="ru-RU"/>
        </a:p>
      </dgm:t>
    </dgm:pt>
    <dgm:pt modelId="{C73679CD-1D28-4AFF-8803-4E8F3601AB7F}" type="sibTrans" cxnId="{F22EFEA4-7294-40A0-B42C-08C9C814EACC}">
      <dgm:prSet/>
      <dgm:spPr/>
      <dgm:t>
        <a:bodyPr/>
        <a:lstStyle/>
        <a:p>
          <a:endParaRPr lang="ru-RU"/>
        </a:p>
      </dgm:t>
    </dgm:pt>
    <dgm:pt modelId="{864BC610-1F46-434C-9A3B-4D77F58C751F}">
      <dgm:prSet phldrT="[Текст]"/>
      <dgm:spPr/>
      <dgm:t>
        <a:bodyPr/>
        <a:lstStyle/>
        <a:p>
          <a:r>
            <a:rPr lang="ru-RU" dirty="0"/>
            <a:t>также может быть представлена неправильными типами воспитания: </a:t>
          </a:r>
          <a:r>
            <a:rPr lang="ru-RU" dirty="0" err="1"/>
            <a:t>гипоопекой</a:t>
          </a:r>
          <a:r>
            <a:rPr lang="ru-RU" dirty="0"/>
            <a:t>, «эмоциональным отвержением» или типом «маленький неудачник»</a:t>
          </a:r>
        </a:p>
      </dgm:t>
    </dgm:pt>
    <dgm:pt modelId="{18B0A931-DA51-4CBE-8D10-9DA00703ED54}" type="parTrans" cxnId="{6265C288-6FC8-43D1-8593-12BDB8B36D61}">
      <dgm:prSet/>
      <dgm:spPr/>
      <dgm:t>
        <a:bodyPr/>
        <a:lstStyle/>
        <a:p>
          <a:endParaRPr lang="ru-RU"/>
        </a:p>
      </dgm:t>
    </dgm:pt>
    <dgm:pt modelId="{40FE5DB4-6A79-429D-92F2-E8962CCCDF5C}" type="sibTrans" cxnId="{6265C288-6FC8-43D1-8593-12BDB8B36D61}">
      <dgm:prSet/>
      <dgm:spPr/>
      <dgm:t>
        <a:bodyPr/>
        <a:lstStyle/>
        <a:p>
          <a:endParaRPr lang="ru-RU"/>
        </a:p>
      </dgm:t>
    </dgm:pt>
    <dgm:pt modelId="{ADF6F068-8F08-44BE-97A5-0759F668078C}" type="pres">
      <dgm:prSet presAssocID="{D311575B-DF54-4C83-881C-60D30E71DAB5}" presName="linear" presStyleCnt="0">
        <dgm:presLayoutVars>
          <dgm:animLvl val="lvl"/>
          <dgm:resizeHandles val="exact"/>
        </dgm:presLayoutVars>
      </dgm:prSet>
      <dgm:spPr/>
    </dgm:pt>
    <dgm:pt modelId="{5332B89C-9628-4846-87E0-044972B74BF3}" type="pres">
      <dgm:prSet presAssocID="{BCC32201-36EB-42D3-BCED-BE8AD575DF5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CCA89F2-0878-460D-BB3C-46F22CABC0F9}" type="pres">
      <dgm:prSet presAssocID="{BCC32201-36EB-42D3-BCED-BE8AD575DF59}" presName="childText" presStyleLbl="revTx" presStyleIdx="0" presStyleCnt="2">
        <dgm:presLayoutVars>
          <dgm:bulletEnabled val="1"/>
        </dgm:presLayoutVars>
      </dgm:prSet>
      <dgm:spPr/>
    </dgm:pt>
    <dgm:pt modelId="{A11DE2AB-1ED2-4BA6-98AB-BFD412D077D0}" type="pres">
      <dgm:prSet presAssocID="{E5FF5830-A6A3-4295-B170-084A65AEA58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DACD053-5C10-449B-8030-C6F5089007D5}" type="pres">
      <dgm:prSet presAssocID="{E5FF5830-A6A3-4295-B170-084A65AEA58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D0BFD24-3A6C-4A29-AACA-E56BA322FFD3}" type="presOf" srcId="{E5FF5830-A6A3-4295-B170-084A65AEA583}" destId="{A11DE2AB-1ED2-4BA6-98AB-BFD412D077D0}" srcOrd="0" destOrd="0" presId="urn:microsoft.com/office/officeart/2005/8/layout/vList2"/>
    <dgm:cxn modelId="{8FF49C3D-66DC-4B03-B6CA-27671955B2E8}" srcId="{BCC32201-36EB-42D3-BCED-BE8AD575DF59}" destId="{2EA87E4C-62B1-43EC-9552-157A0B1E3D62}" srcOrd="0" destOrd="0" parTransId="{633C02EF-9ED6-46AA-BEC2-DF1AFF1D3C0E}" sibTransId="{BE00A7AC-0DFE-4687-BD98-089F9ECDC9D4}"/>
    <dgm:cxn modelId="{01C5B269-CD18-42D9-B03F-E4A3E374BAFE}" type="presOf" srcId="{D311575B-DF54-4C83-881C-60D30E71DAB5}" destId="{ADF6F068-8F08-44BE-97A5-0759F668078C}" srcOrd="0" destOrd="0" presId="urn:microsoft.com/office/officeart/2005/8/layout/vList2"/>
    <dgm:cxn modelId="{EA026D4B-5CB9-4BE7-9DED-57802B8B8BD1}" srcId="{D311575B-DF54-4C83-881C-60D30E71DAB5}" destId="{BCC32201-36EB-42D3-BCED-BE8AD575DF59}" srcOrd="0" destOrd="0" parTransId="{E68243D7-A3D4-45C7-AC1E-342E3E032D0D}" sibTransId="{138F6AB4-914F-4FD7-A1A7-6DE97EFCF6EA}"/>
    <dgm:cxn modelId="{6265C288-6FC8-43D1-8593-12BDB8B36D61}" srcId="{E5FF5830-A6A3-4295-B170-084A65AEA583}" destId="{864BC610-1F46-434C-9A3B-4D77F58C751F}" srcOrd="0" destOrd="0" parTransId="{18B0A931-DA51-4CBE-8D10-9DA00703ED54}" sibTransId="{40FE5DB4-6A79-429D-92F2-E8962CCCDF5C}"/>
    <dgm:cxn modelId="{D5D8588A-F949-43E4-BDBD-0C0CD83156D7}" type="presOf" srcId="{864BC610-1F46-434C-9A3B-4D77F58C751F}" destId="{9DACD053-5C10-449B-8030-C6F5089007D5}" srcOrd="0" destOrd="0" presId="urn:microsoft.com/office/officeart/2005/8/layout/vList2"/>
    <dgm:cxn modelId="{F22EFEA4-7294-40A0-B42C-08C9C814EACC}" srcId="{D311575B-DF54-4C83-881C-60D30E71DAB5}" destId="{E5FF5830-A6A3-4295-B170-084A65AEA583}" srcOrd="1" destOrd="0" parTransId="{7965C614-141B-4639-88B3-523F28096530}" sibTransId="{C73679CD-1D28-4AFF-8803-4E8F3601AB7F}"/>
    <dgm:cxn modelId="{C2D8EEE4-0627-488C-9CA9-4E2A84DF8166}" type="presOf" srcId="{2EA87E4C-62B1-43EC-9552-157A0B1E3D62}" destId="{7CCA89F2-0878-460D-BB3C-46F22CABC0F9}" srcOrd="0" destOrd="0" presId="urn:microsoft.com/office/officeart/2005/8/layout/vList2"/>
    <dgm:cxn modelId="{02669DF7-D8E9-495A-A9DB-8D0EB162EC9A}" type="presOf" srcId="{BCC32201-36EB-42D3-BCED-BE8AD575DF59}" destId="{5332B89C-9628-4846-87E0-044972B74BF3}" srcOrd="0" destOrd="0" presId="urn:microsoft.com/office/officeart/2005/8/layout/vList2"/>
    <dgm:cxn modelId="{4B7A644A-59E4-471E-92AC-62FEA6CCC619}" type="presParOf" srcId="{ADF6F068-8F08-44BE-97A5-0759F668078C}" destId="{5332B89C-9628-4846-87E0-044972B74BF3}" srcOrd="0" destOrd="0" presId="urn:microsoft.com/office/officeart/2005/8/layout/vList2"/>
    <dgm:cxn modelId="{04BFE51D-3B25-435F-84E5-532D4E01B89E}" type="presParOf" srcId="{ADF6F068-8F08-44BE-97A5-0759F668078C}" destId="{7CCA89F2-0878-460D-BB3C-46F22CABC0F9}" srcOrd="1" destOrd="0" presId="urn:microsoft.com/office/officeart/2005/8/layout/vList2"/>
    <dgm:cxn modelId="{CFCD4FBF-175E-4284-81D4-0030353F237F}" type="presParOf" srcId="{ADF6F068-8F08-44BE-97A5-0759F668078C}" destId="{A11DE2AB-1ED2-4BA6-98AB-BFD412D077D0}" srcOrd="2" destOrd="0" presId="urn:microsoft.com/office/officeart/2005/8/layout/vList2"/>
    <dgm:cxn modelId="{2F68ABEF-C4F6-4B9F-9760-B3B54352D2D6}" type="presParOf" srcId="{ADF6F068-8F08-44BE-97A5-0759F668078C}" destId="{9DACD053-5C10-449B-8030-C6F5089007D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FE20F-5F9B-46A1-82B3-59CC64062EBB}">
      <dsp:nvSpPr>
        <dsp:cNvPr id="0" name=""/>
        <dsp:cNvSpPr/>
      </dsp:nvSpPr>
      <dsp:spPr>
        <a:xfrm>
          <a:off x="0" y="1064619"/>
          <a:ext cx="13888295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9C4A9-60DB-489E-BC83-FB3A1D64B0E3}">
      <dsp:nvSpPr>
        <dsp:cNvPr id="0" name=""/>
        <dsp:cNvSpPr/>
      </dsp:nvSpPr>
      <dsp:spPr>
        <a:xfrm>
          <a:off x="678589" y="101759"/>
          <a:ext cx="9721806" cy="1543931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461" tIns="0" rIns="367461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chemeClr val="tx1"/>
              </a:solidFill>
              <a:latin typeface="LT Amber"/>
            </a:rPr>
            <a:t> </a:t>
          </a:r>
          <a:r>
            <a:rPr lang="ru-RU" sz="3600" b="1" kern="1200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Определение объекта и направления коррекционно-развивающей работы</a:t>
          </a:r>
        </a:p>
      </dsp:txBody>
      <dsp:txXfrm>
        <a:off x="753957" y="177127"/>
        <a:ext cx="9571070" cy="1393195"/>
      </dsp:txXfrm>
    </dsp:sp>
    <dsp:sp modelId="{AE21E32C-2837-43DC-B9F1-DD28EE149B1B}">
      <dsp:nvSpPr>
        <dsp:cNvPr id="0" name=""/>
        <dsp:cNvSpPr/>
      </dsp:nvSpPr>
      <dsp:spPr>
        <a:xfrm>
          <a:off x="0" y="3206479"/>
          <a:ext cx="13888295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6B671B-DEF2-4422-9AA8-CDD974469E11}">
      <dsp:nvSpPr>
        <dsp:cNvPr id="0" name=""/>
        <dsp:cNvSpPr/>
      </dsp:nvSpPr>
      <dsp:spPr>
        <a:xfrm>
          <a:off x="694414" y="2135619"/>
          <a:ext cx="9721806" cy="1587460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461" tIns="0" rIns="367461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Содержание </a:t>
          </a:r>
          <a:r>
            <a:rPr lang="ru-RU" sz="3600" b="1" kern="1200" dirty="0" err="1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коррекционно</a:t>
          </a:r>
          <a:r>
            <a:rPr lang="ru-RU" sz="3600" b="1" kern="1200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 - развивающей работы </a:t>
          </a:r>
        </a:p>
      </dsp:txBody>
      <dsp:txXfrm>
        <a:off x="771907" y="2213112"/>
        <a:ext cx="9566820" cy="1432474"/>
      </dsp:txXfrm>
    </dsp:sp>
    <dsp:sp modelId="{D92ABE35-AEA5-4BE5-B224-EA9F508F9505}">
      <dsp:nvSpPr>
        <dsp:cNvPr id="0" name=""/>
        <dsp:cNvSpPr/>
      </dsp:nvSpPr>
      <dsp:spPr>
        <a:xfrm>
          <a:off x="0" y="5256498"/>
          <a:ext cx="13888295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C6F7CF-F211-46B4-BAA0-144B504DD022}">
      <dsp:nvSpPr>
        <dsp:cNvPr id="0" name=""/>
        <dsp:cNvSpPr/>
      </dsp:nvSpPr>
      <dsp:spPr>
        <a:xfrm>
          <a:off x="694414" y="4277479"/>
          <a:ext cx="9721806" cy="1495618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461" tIns="0" rIns="367461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Отслеживание динамики и результаты </a:t>
          </a:r>
          <a:r>
            <a:rPr lang="ru-RU" sz="3600" b="1" kern="1200" dirty="0" err="1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коррекционно</a:t>
          </a:r>
          <a:r>
            <a:rPr lang="ru-RU" sz="3600" b="1" kern="1200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 - развивающей работы </a:t>
          </a:r>
        </a:p>
      </dsp:txBody>
      <dsp:txXfrm>
        <a:off x="767424" y="4350489"/>
        <a:ext cx="9575786" cy="1349598"/>
      </dsp:txXfrm>
    </dsp:sp>
    <dsp:sp modelId="{9A46484D-612D-4BEE-8D9C-4321603CACEB}">
      <dsp:nvSpPr>
        <dsp:cNvPr id="0" name=""/>
        <dsp:cNvSpPr/>
      </dsp:nvSpPr>
      <dsp:spPr>
        <a:xfrm>
          <a:off x="0" y="7444976"/>
          <a:ext cx="13888295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9BFD36-33F4-47C3-8F58-BBAA19D8759E}">
      <dsp:nvSpPr>
        <dsp:cNvPr id="0" name=""/>
        <dsp:cNvSpPr/>
      </dsp:nvSpPr>
      <dsp:spPr>
        <a:xfrm>
          <a:off x="694414" y="6327498"/>
          <a:ext cx="9721806" cy="1634078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461" tIns="0" rIns="367461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Описание специальных условий воспитания и обучения детей с ОВЗ</a:t>
          </a:r>
        </a:p>
      </dsp:txBody>
      <dsp:txXfrm>
        <a:off x="774183" y="6407267"/>
        <a:ext cx="9562268" cy="14745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BDE289-3A31-40EE-95FE-EAE5995321BD}">
      <dsp:nvSpPr>
        <dsp:cNvPr id="0" name=""/>
        <dsp:cNvSpPr/>
      </dsp:nvSpPr>
      <dsp:spPr>
        <a:xfrm>
          <a:off x="3663500" y="-241570"/>
          <a:ext cx="5230934" cy="236014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Диагностический модуль </a:t>
          </a:r>
        </a:p>
      </dsp:txBody>
      <dsp:txXfrm>
        <a:off x="3778713" y="-126357"/>
        <a:ext cx="5000508" cy="2129719"/>
      </dsp:txXfrm>
    </dsp:sp>
    <dsp:sp modelId="{973433A8-EFBC-47FD-96A1-B97F2185B3F4}">
      <dsp:nvSpPr>
        <dsp:cNvPr id="0" name=""/>
        <dsp:cNvSpPr/>
      </dsp:nvSpPr>
      <dsp:spPr>
        <a:xfrm>
          <a:off x="2423434" y="1524958"/>
          <a:ext cx="6368274" cy="6368274"/>
        </a:xfrm>
        <a:custGeom>
          <a:avLst/>
          <a:gdLst/>
          <a:ahLst/>
          <a:cxnLst/>
          <a:rect l="0" t="0" r="0" b="0"/>
          <a:pathLst>
            <a:path>
              <a:moveTo>
                <a:pt x="5201560" y="720657"/>
              </a:moveTo>
              <a:arcTo wR="3184137" hR="3184137" stAng="18558909" swAng="682182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ECF6D-4F8D-4373-AEA2-E73402B725CD}">
      <dsp:nvSpPr>
        <dsp:cNvPr id="0" name=""/>
        <dsp:cNvSpPr/>
      </dsp:nvSpPr>
      <dsp:spPr>
        <a:xfrm>
          <a:off x="7246637" y="2857627"/>
          <a:ext cx="4432935" cy="253002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 err="1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Коррекционно</a:t>
          </a:r>
          <a:r>
            <a:rPr lang="ru-RU" sz="4000" b="1" kern="1200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 – развивающий модуль </a:t>
          </a:r>
        </a:p>
      </dsp:txBody>
      <dsp:txXfrm>
        <a:off x="7370143" y="2981133"/>
        <a:ext cx="4185923" cy="2283013"/>
      </dsp:txXfrm>
    </dsp:sp>
    <dsp:sp modelId="{B2768D70-27BC-4D44-9138-B6B073D650DE}">
      <dsp:nvSpPr>
        <dsp:cNvPr id="0" name=""/>
        <dsp:cNvSpPr/>
      </dsp:nvSpPr>
      <dsp:spPr>
        <a:xfrm>
          <a:off x="2445905" y="321003"/>
          <a:ext cx="6368274" cy="6368274"/>
        </a:xfrm>
        <a:custGeom>
          <a:avLst/>
          <a:gdLst/>
          <a:ahLst/>
          <a:cxnLst/>
          <a:rect l="0" t="0" r="0" b="0"/>
          <a:pathLst>
            <a:path>
              <a:moveTo>
                <a:pt x="5632861" y="5219445"/>
              </a:moveTo>
              <a:arcTo wR="3184137" hR="3184137" stAng="2383943" swAng="632115"/>
            </a:path>
          </a:pathLst>
        </a:custGeom>
        <a:noFill/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7F8E38-CF81-4023-84C7-70998072C0B8}">
      <dsp:nvSpPr>
        <dsp:cNvPr id="0" name=""/>
        <dsp:cNvSpPr/>
      </dsp:nvSpPr>
      <dsp:spPr>
        <a:xfrm>
          <a:off x="3490139" y="6073190"/>
          <a:ext cx="5577656" cy="2467173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Оздоровительно- профилактический модуль </a:t>
          </a:r>
        </a:p>
      </dsp:txBody>
      <dsp:txXfrm>
        <a:off x="3610576" y="6193627"/>
        <a:ext cx="5336782" cy="2226299"/>
      </dsp:txXfrm>
    </dsp:sp>
    <dsp:sp modelId="{1CA266DC-042C-4F18-957D-2371465D0EC1}">
      <dsp:nvSpPr>
        <dsp:cNvPr id="0" name=""/>
        <dsp:cNvSpPr/>
      </dsp:nvSpPr>
      <dsp:spPr>
        <a:xfrm>
          <a:off x="3735151" y="314718"/>
          <a:ext cx="6368274" cy="6368274"/>
        </a:xfrm>
        <a:custGeom>
          <a:avLst/>
          <a:gdLst/>
          <a:ahLst/>
          <a:cxnLst/>
          <a:rect l="0" t="0" r="0" b="0"/>
          <a:pathLst>
            <a:path>
              <a:moveTo>
                <a:pt x="1153788" y="5636975"/>
              </a:moveTo>
              <a:arcTo wR="3184137" hR="3184137" stAng="7776986" swAng="646029"/>
            </a:path>
          </a:pathLst>
        </a:custGeom>
        <a:noFill/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3B339-1DED-4F2A-90D7-C51F4601A38E}">
      <dsp:nvSpPr>
        <dsp:cNvPr id="0" name=""/>
        <dsp:cNvSpPr/>
      </dsp:nvSpPr>
      <dsp:spPr>
        <a:xfrm>
          <a:off x="893425" y="2872516"/>
          <a:ext cx="4402809" cy="2500247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rPr>
            <a:t>Социально- педагогический модуль </a:t>
          </a:r>
        </a:p>
      </dsp:txBody>
      <dsp:txXfrm>
        <a:off x="1015477" y="2994568"/>
        <a:ext cx="4158705" cy="2256143"/>
      </dsp:txXfrm>
    </dsp:sp>
    <dsp:sp modelId="{D29D9BC6-F5F6-4897-91C3-AF84DD9EC99A}">
      <dsp:nvSpPr>
        <dsp:cNvPr id="0" name=""/>
        <dsp:cNvSpPr/>
      </dsp:nvSpPr>
      <dsp:spPr>
        <a:xfrm>
          <a:off x="3757530" y="1531151"/>
          <a:ext cx="6368274" cy="6368274"/>
        </a:xfrm>
        <a:custGeom>
          <a:avLst/>
          <a:gdLst/>
          <a:ahLst/>
          <a:cxnLst/>
          <a:rect l="0" t="0" r="0" b="0"/>
          <a:pathLst>
            <a:path>
              <a:moveTo>
                <a:pt x="716566" y="1171719"/>
              </a:moveTo>
              <a:arcTo wR="3184137" hR="3184137" stAng="13151930" swAng="696141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2B89C-9628-4846-87E0-044972B74BF3}">
      <dsp:nvSpPr>
        <dsp:cNvPr id="0" name=""/>
        <dsp:cNvSpPr/>
      </dsp:nvSpPr>
      <dsp:spPr>
        <a:xfrm>
          <a:off x="0" y="38846"/>
          <a:ext cx="13944600" cy="1295190"/>
        </a:xfrm>
        <a:prstGeom prst="roundRect">
          <a:avLst/>
        </a:prstGeom>
        <a:solidFill>
          <a:srgbClr val="00B05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kern="1200" dirty="0"/>
            <a:t>модель «сотрудничество» </a:t>
          </a:r>
        </a:p>
      </dsp:txBody>
      <dsp:txXfrm>
        <a:off x="63226" y="102072"/>
        <a:ext cx="13818148" cy="1168738"/>
      </dsp:txXfrm>
    </dsp:sp>
    <dsp:sp modelId="{7CCA89F2-0878-460D-BB3C-46F22CABC0F9}">
      <dsp:nvSpPr>
        <dsp:cNvPr id="0" name=""/>
        <dsp:cNvSpPr/>
      </dsp:nvSpPr>
      <dsp:spPr>
        <a:xfrm>
          <a:off x="0" y="1334036"/>
          <a:ext cx="13944600" cy="1900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2741" tIns="68580" rIns="384048" bIns="68580" numCol="1" spcCol="1270" anchor="t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4200" kern="1200" dirty="0"/>
            <a:t>может включать неправильные типы воспитания: </a:t>
          </a:r>
          <a:r>
            <a:rPr lang="ru-RU" sz="4200" kern="1200" dirty="0" err="1"/>
            <a:t>гиперопеку</a:t>
          </a:r>
          <a:r>
            <a:rPr lang="ru-RU" sz="4200" kern="1200" dirty="0"/>
            <a:t>, авторитарную </a:t>
          </a:r>
          <a:r>
            <a:rPr lang="ru-RU" sz="4200" kern="1200" dirty="0" err="1"/>
            <a:t>гиперсоциализацию</a:t>
          </a:r>
          <a:r>
            <a:rPr lang="ru-RU" sz="4200" kern="1200" dirty="0"/>
            <a:t>, симбиоз</a:t>
          </a:r>
        </a:p>
      </dsp:txBody>
      <dsp:txXfrm>
        <a:off x="0" y="1334036"/>
        <a:ext cx="13944600" cy="1900260"/>
      </dsp:txXfrm>
    </dsp:sp>
    <dsp:sp modelId="{A11DE2AB-1ED2-4BA6-98AB-BFD412D077D0}">
      <dsp:nvSpPr>
        <dsp:cNvPr id="0" name=""/>
        <dsp:cNvSpPr/>
      </dsp:nvSpPr>
      <dsp:spPr>
        <a:xfrm>
          <a:off x="0" y="3234296"/>
          <a:ext cx="13944600" cy="1295190"/>
        </a:xfrm>
        <a:prstGeom prst="roundRect">
          <a:avLst/>
        </a:prstGeom>
        <a:solidFill>
          <a:srgbClr val="00B05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kern="1200" dirty="0"/>
            <a:t>модель «отказ от взаимодействия»</a:t>
          </a:r>
        </a:p>
      </dsp:txBody>
      <dsp:txXfrm>
        <a:off x="63226" y="3297522"/>
        <a:ext cx="13818148" cy="1168738"/>
      </dsp:txXfrm>
    </dsp:sp>
    <dsp:sp modelId="{9DACD053-5C10-449B-8030-C6F5089007D5}">
      <dsp:nvSpPr>
        <dsp:cNvPr id="0" name=""/>
        <dsp:cNvSpPr/>
      </dsp:nvSpPr>
      <dsp:spPr>
        <a:xfrm>
          <a:off x="0" y="4529486"/>
          <a:ext cx="13944600" cy="1900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2741" tIns="68580" rIns="384048" bIns="68580" numCol="1" spcCol="1270" anchor="t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4200" kern="1200" dirty="0"/>
            <a:t>также может быть представлена неправильными типами воспитания: </a:t>
          </a:r>
          <a:r>
            <a:rPr lang="ru-RU" sz="4200" kern="1200" dirty="0" err="1"/>
            <a:t>гипоопекой</a:t>
          </a:r>
          <a:r>
            <a:rPr lang="ru-RU" sz="4200" kern="1200" dirty="0"/>
            <a:t>, «эмоциональным отвержением» или типом «маленький неудачник»</a:t>
          </a:r>
        </a:p>
      </dsp:txBody>
      <dsp:txXfrm>
        <a:off x="0" y="4529486"/>
        <a:ext cx="13944600" cy="1900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3CE39-02B4-423A-BAAC-F9D7BFA72945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DFFA9-9AF3-45D9-A1E7-E9DBD77C1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376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>
            <a:extLst>
              <a:ext uri="{FF2B5EF4-FFF2-40B4-BE49-F238E27FC236}">
                <a16:creationId xmlns:a16="http://schemas.microsoft.com/office/drawing/2014/main" id="{C9DEFCFD-3A8C-4E47-892F-9F8714DFF6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Заметки 2">
            <a:extLst>
              <a:ext uri="{FF2B5EF4-FFF2-40B4-BE49-F238E27FC236}">
                <a16:creationId xmlns:a16="http://schemas.microsoft.com/office/drawing/2014/main" id="{278EC717-8191-43A5-A6DC-BD4EEF559A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93188" name="Номер слайда 3">
            <a:extLst>
              <a:ext uri="{FF2B5EF4-FFF2-40B4-BE49-F238E27FC236}">
                <a16:creationId xmlns:a16="http://schemas.microsoft.com/office/drawing/2014/main" id="{2E8F2685-987E-4818-92C4-59327A8011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8A9008-BD2C-4985-99CD-AB87D8FB26F8}" type="slidenum">
              <a:rPr lang="ru-RU" altLang="ru-RU" smtClean="0">
                <a:latin typeface="Calibri" panose="020F0502020204030204" pitchFamily="34" charset="0"/>
              </a:rPr>
              <a:pPr/>
              <a:t>14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>
            <a:extLst>
              <a:ext uri="{FF2B5EF4-FFF2-40B4-BE49-F238E27FC236}">
                <a16:creationId xmlns:a16="http://schemas.microsoft.com/office/drawing/2014/main" id="{3590CA80-42E8-4087-A5B6-01C8281D84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6979900" y="-8856663"/>
            <a:ext cx="33961388" cy="191039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Text Box 2">
            <a:extLst>
              <a:ext uri="{FF2B5EF4-FFF2-40B4-BE49-F238E27FC236}">
                <a16:creationId xmlns:a16="http://schemas.microsoft.com/office/drawing/2014/main" id="{70E71F0A-50B2-4157-89A0-CBFB9059D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>
            <a:extLst>
              <a:ext uri="{FF2B5EF4-FFF2-40B4-BE49-F238E27FC236}">
                <a16:creationId xmlns:a16="http://schemas.microsoft.com/office/drawing/2014/main" id="{8FEF5C86-760A-40E9-A1E0-E8CEB67430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6979900" y="-8856663"/>
            <a:ext cx="33961388" cy="191039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Text Box 2">
            <a:extLst>
              <a:ext uri="{FF2B5EF4-FFF2-40B4-BE49-F238E27FC236}">
                <a16:creationId xmlns:a16="http://schemas.microsoft.com/office/drawing/2014/main" id="{AD72F143-F1D8-4024-BF31-49DE39D9D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Образ слайда 1">
            <a:extLst>
              <a:ext uri="{FF2B5EF4-FFF2-40B4-BE49-F238E27FC236}">
                <a16:creationId xmlns:a16="http://schemas.microsoft.com/office/drawing/2014/main" id="{128141E3-7AC3-4D49-9E3A-CC36565CFA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Заметки 2">
            <a:extLst>
              <a:ext uri="{FF2B5EF4-FFF2-40B4-BE49-F238E27FC236}">
                <a16:creationId xmlns:a16="http://schemas.microsoft.com/office/drawing/2014/main" id="{EEFD7555-BF2C-4CBF-917A-D1B252B7CA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Фотографии взяты с фотобанка Лори</a:t>
            </a:r>
          </a:p>
        </p:txBody>
      </p:sp>
      <p:sp>
        <p:nvSpPr>
          <p:cNvPr id="234500" name="Номер слайда 3">
            <a:extLst>
              <a:ext uri="{FF2B5EF4-FFF2-40B4-BE49-F238E27FC236}">
                <a16:creationId xmlns:a16="http://schemas.microsoft.com/office/drawing/2014/main" id="{8F642DE9-13FC-4E10-B404-E47646715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0853F2C-144F-4D93-AE52-5EC400F4882A}" type="slidenum">
              <a:rPr lang="ru-RU" altLang="ru-RU" smtClean="0"/>
              <a:pPr/>
              <a:t>71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7895" y="2648484"/>
            <a:ext cx="4888253" cy="408048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753584" y="3376123"/>
            <a:ext cx="2268220" cy="1696085"/>
          </a:xfrm>
          <a:custGeom>
            <a:avLst/>
            <a:gdLst/>
            <a:ahLst/>
            <a:cxnLst/>
            <a:rect l="l" t="t" r="r" b="b"/>
            <a:pathLst>
              <a:path w="2268220" h="1696085">
                <a:moveTo>
                  <a:pt x="851674" y="1589405"/>
                </a:moveTo>
                <a:lnTo>
                  <a:pt x="847572" y="1585277"/>
                </a:lnTo>
                <a:lnTo>
                  <a:pt x="116700" y="1585277"/>
                </a:lnTo>
                <a:lnTo>
                  <a:pt x="112585" y="1581175"/>
                </a:lnTo>
                <a:lnTo>
                  <a:pt x="112585" y="1106360"/>
                </a:lnTo>
                <a:lnTo>
                  <a:pt x="116700" y="1102245"/>
                </a:lnTo>
                <a:lnTo>
                  <a:pt x="789457" y="1102245"/>
                </a:lnTo>
                <a:lnTo>
                  <a:pt x="793572" y="1098143"/>
                </a:lnTo>
                <a:lnTo>
                  <a:pt x="793572" y="997381"/>
                </a:lnTo>
                <a:lnTo>
                  <a:pt x="789457" y="993279"/>
                </a:lnTo>
                <a:lnTo>
                  <a:pt x="116700" y="993279"/>
                </a:lnTo>
                <a:lnTo>
                  <a:pt x="112585" y="989164"/>
                </a:lnTo>
                <a:lnTo>
                  <a:pt x="112585" y="530694"/>
                </a:lnTo>
                <a:lnTo>
                  <a:pt x="116700" y="526580"/>
                </a:lnTo>
                <a:lnTo>
                  <a:pt x="845756" y="526580"/>
                </a:lnTo>
                <a:lnTo>
                  <a:pt x="849871" y="522452"/>
                </a:lnTo>
                <a:lnTo>
                  <a:pt x="849871" y="419912"/>
                </a:lnTo>
                <a:lnTo>
                  <a:pt x="845756" y="415798"/>
                </a:lnTo>
                <a:lnTo>
                  <a:pt x="9144" y="415798"/>
                </a:lnTo>
                <a:lnTo>
                  <a:pt x="4114" y="415798"/>
                </a:lnTo>
                <a:lnTo>
                  <a:pt x="0" y="419912"/>
                </a:lnTo>
                <a:lnTo>
                  <a:pt x="0" y="1691944"/>
                </a:lnTo>
                <a:lnTo>
                  <a:pt x="4114" y="1696059"/>
                </a:lnTo>
                <a:lnTo>
                  <a:pt x="847572" y="1696059"/>
                </a:lnTo>
                <a:lnTo>
                  <a:pt x="851674" y="1691944"/>
                </a:lnTo>
                <a:lnTo>
                  <a:pt x="851674" y="1589405"/>
                </a:lnTo>
                <a:close/>
              </a:path>
              <a:path w="2268220" h="1696085">
                <a:moveTo>
                  <a:pt x="1414830" y="534377"/>
                </a:moveTo>
                <a:lnTo>
                  <a:pt x="1414653" y="530898"/>
                </a:lnTo>
                <a:lnTo>
                  <a:pt x="1332407" y="411391"/>
                </a:lnTo>
                <a:lnTo>
                  <a:pt x="1287018" y="345440"/>
                </a:lnTo>
                <a:lnTo>
                  <a:pt x="1287018" y="341464"/>
                </a:lnTo>
                <a:lnTo>
                  <a:pt x="1330477" y="277418"/>
                </a:lnTo>
                <a:lnTo>
                  <a:pt x="1405712" y="166585"/>
                </a:lnTo>
                <a:lnTo>
                  <a:pt x="1405890" y="163118"/>
                </a:lnTo>
                <a:lnTo>
                  <a:pt x="1402638" y="156972"/>
                </a:lnTo>
                <a:lnTo>
                  <a:pt x="1399667" y="155181"/>
                </a:lnTo>
                <a:lnTo>
                  <a:pt x="1314678" y="155181"/>
                </a:lnTo>
                <a:lnTo>
                  <a:pt x="1311922" y="156692"/>
                </a:lnTo>
                <a:lnTo>
                  <a:pt x="1235671" y="275907"/>
                </a:lnTo>
                <a:lnTo>
                  <a:pt x="1232916" y="277418"/>
                </a:lnTo>
                <a:lnTo>
                  <a:pt x="1226477" y="277418"/>
                </a:lnTo>
                <a:lnTo>
                  <a:pt x="1223708" y="275907"/>
                </a:lnTo>
                <a:lnTo>
                  <a:pt x="1221994" y="273189"/>
                </a:lnTo>
                <a:lnTo>
                  <a:pt x="1147495" y="156692"/>
                </a:lnTo>
                <a:lnTo>
                  <a:pt x="1144714" y="155181"/>
                </a:lnTo>
                <a:lnTo>
                  <a:pt x="1060450" y="155181"/>
                </a:lnTo>
                <a:lnTo>
                  <a:pt x="1057465" y="156972"/>
                </a:lnTo>
                <a:lnTo>
                  <a:pt x="1054227" y="163118"/>
                </a:lnTo>
                <a:lnTo>
                  <a:pt x="1054430" y="166585"/>
                </a:lnTo>
                <a:lnTo>
                  <a:pt x="1056335" y="169443"/>
                </a:lnTo>
                <a:lnTo>
                  <a:pt x="1172400" y="341464"/>
                </a:lnTo>
                <a:lnTo>
                  <a:pt x="1172375" y="345440"/>
                </a:lnTo>
                <a:lnTo>
                  <a:pt x="1045464" y="530898"/>
                </a:lnTo>
                <a:lnTo>
                  <a:pt x="1045260" y="534377"/>
                </a:lnTo>
                <a:lnTo>
                  <a:pt x="1048512" y="540524"/>
                </a:lnTo>
                <a:lnTo>
                  <a:pt x="1051496" y="542328"/>
                </a:lnTo>
                <a:lnTo>
                  <a:pt x="1136434" y="542328"/>
                </a:lnTo>
                <a:lnTo>
                  <a:pt x="1139151" y="540854"/>
                </a:lnTo>
                <a:lnTo>
                  <a:pt x="1140917" y="538226"/>
                </a:lnTo>
                <a:lnTo>
                  <a:pt x="1223822" y="412851"/>
                </a:lnTo>
                <a:lnTo>
                  <a:pt x="1226527" y="411391"/>
                </a:lnTo>
                <a:lnTo>
                  <a:pt x="1232865" y="411391"/>
                </a:lnTo>
                <a:lnTo>
                  <a:pt x="1235570" y="412851"/>
                </a:lnTo>
                <a:lnTo>
                  <a:pt x="1320253" y="540854"/>
                </a:lnTo>
                <a:lnTo>
                  <a:pt x="1322971" y="542328"/>
                </a:lnTo>
                <a:lnTo>
                  <a:pt x="1408620" y="542328"/>
                </a:lnTo>
                <a:lnTo>
                  <a:pt x="1411579" y="540524"/>
                </a:lnTo>
                <a:lnTo>
                  <a:pt x="1414830" y="534377"/>
                </a:lnTo>
                <a:close/>
              </a:path>
              <a:path w="2268220" h="1696085">
                <a:moveTo>
                  <a:pt x="1853565" y="474611"/>
                </a:moveTo>
                <a:lnTo>
                  <a:pt x="1849437" y="470484"/>
                </a:lnTo>
                <a:lnTo>
                  <a:pt x="1835416" y="470484"/>
                </a:lnTo>
                <a:lnTo>
                  <a:pt x="1827352" y="469798"/>
                </a:lnTo>
                <a:lnTo>
                  <a:pt x="1804098" y="433946"/>
                </a:lnTo>
                <a:lnTo>
                  <a:pt x="1803641" y="421347"/>
                </a:lnTo>
                <a:lnTo>
                  <a:pt x="1803641" y="369163"/>
                </a:lnTo>
                <a:lnTo>
                  <a:pt x="1803641" y="304139"/>
                </a:lnTo>
                <a:lnTo>
                  <a:pt x="1801418" y="272389"/>
                </a:lnTo>
                <a:lnTo>
                  <a:pt x="1801329" y="271195"/>
                </a:lnTo>
                <a:lnTo>
                  <a:pt x="1801228" y="269773"/>
                </a:lnTo>
                <a:lnTo>
                  <a:pt x="1785239" y="218694"/>
                </a:lnTo>
                <a:lnTo>
                  <a:pt x="1763204" y="186563"/>
                </a:lnTo>
                <a:lnTo>
                  <a:pt x="1712633" y="155651"/>
                </a:lnTo>
                <a:lnTo>
                  <a:pt x="1641830" y="145338"/>
                </a:lnTo>
                <a:lnTo>
                  <a:pt x="1633512" y="145338"/>
                </a:lnTo>
                <a:lnTo>
                  <a:pt x="1572361" y="153289"/>
                </a:lnTo>
                <a:lnTo>
                  <a:pt x="1523504" y="177101"/>
                </a:lnTo>
                <a:lnTo>
                  <a:pt x="1491272" y="212598"/>
                </a:lnTo>
                <a:lnTo>
                  <a:pt x="1472336" y="261251"/>
                </a:lnTo>
                <a:lnTo>
                  <a:pt x="1471714" y="264058"/>
                </a:lnTo>
                <a:lnTo>
                  <a:pt x="1472336" y="266725"/>
                </a:lnTo>
                <a:lnTo>
                  <a:pt x="1475930" y="271195"/>
                </a:lnTo>
                <a:lnTo>
                  <a:pt x="1478394" y="272389"/>
                </a:lnTo>
                <a:lnTo>
                  <a:pt x="1551800" y="272389"/>
                </a:lnTo>
                <a:lnTo>
                  <a:pt x="1555305" y="269773"/>
                </a:lnTo>
                <a:lnTo>
                  <a:pt x="1556448" y="265811"/>
                </a:lnTo>
                <a:lnTo>
                  <a:pt x="1560055" y="256413"/>
                </a:lnTo>
                <a:lnTo>
                  <a:pt x="1590154" y="226974"/>
                </a:lnTo>
                <a:lnTo>
                  <a:pt x="1630502" y="218694"/>
                </a:lnTo>
                <a:lnTo>
                  <a:pt x="1648637" y="218694"/>
                </a:lnTo>
                <a:lnTo>
                  <a:pt x="1691805" y="229108"/>
                </a:lnTo>
                <a:lnTo>
                  <a:pt x="1717738" y="258495"/>
                </a:lnTo>
                <a:lnTo>
                  <a:pt x="1722742" y="285242"/>
                </a:lnTo>
                <a:lnTo>
                  <a:pt x="1722742" y="300786"/>
                </a:lnTo>
                <a:lnTo>
                  <a:pt x="1722742" y="373278"/>
                </a:lnTo>
                <a:lnTo>
                  <a:pt x="1721231" y="420928"/>
                </a:lnTo>
                <a:lnTo>
                  <a:pt x="1698548" y="462178"/>
                </a:lnTo>
                <a:lnTo>
                  <a:pt x="1653743" y="481330"/>
                </a:lnTo>
                <a:lnTo>
                  <a:pt x="1635036" y="482600"/>
                </a:lnTo>
                <a:lnTo>
                  <a:pt x="1613852" y="482600"/>
                </a:lnTo>
                <a:lnTo>
                  <a:pt x="1572031" y="473875"/>
                </a:lnTo>
                <a:lnTo>
                  <a:pt x="1543951" y="438099"/>
                </a:lnTo>
                <a:lnTo>
                  <a:pt x="1542770" y="425881"/>
                </a:lnTo>
                <a:lnTo>
                  <a:pt x="1543951" y="413664"/>
                </a:lnTo>
                <a:lnTo>
                  <a:pt x="1572031" y="377888"/>
                </a:lnTo>
                <a:lnTo>
                  <a:pt x="1613852" y="369163"/>
                </a:lnTo>
                <a:lnTo>
                  <a:pt x="1718627" y="369163"/>
                </a:lnTo>
                <a:lnTo>
                  <a:pt x="1722742" y="373278"/>
                </a:lnTo>
                <a:lnTo>
                  <a:pt x="1722742" y="300786"/>
                </a:lnTo>
                <a:lnTo>
                  <a:pt x="1718627" y="304901"/>
                </a:lnTo>
                <a:lnTo>
                  <a:pt x="1598739" y="304901"/>
                </a:lnTo>
                <a:lnTo>
                  <a:pt x="1567903" y="306997"/>
                </a:lnTo>
                <a:lnTo>
                  <a:pt x="1516291" y="323824"/>
                </a:lnTo>
                <a:lnTo>
                  <a:pt x="1478813" y="356755"/>
                </a:lnTo>
                <a:lnTo>
                  <a:pt x="1459712" y="401574"/>
                </a:lnTo>
                <a:lnTo>
                  <a:pt x="1457325" y="428155"/>
                </a:lnTo>
                <a:lnTo>
                  <a:pt x="1459712" y="454787"/>
                </a:lnTo>
                <a:lnTo>
                  <a:pt x="1478813" y="499960"/>
                </a:lnTo>
                <a:lnTo>
                  <a:pt x="1516291" y="533565"/>
                </a:lnTo>
                <a:lnTo>
                  <a:pt x="1567903" y="550760"/>
                </a:lnTo>
                <a:lnTo>
                  <a:pt x="1598739" y="552907"/>
                </a:lnTo>
                <a:lnTo>
                  <a:pt x="1633512" y="552907"/>
                </a:lnTo>
                <a:lnTo>
                  <a:pt x="1682153" y="544842"/>
                </a:lnTo>
                <a:lnTo>
                  <a:pt x="1722996" y="517944"/>
                </a:lnTo>
                <a:lnTo>
                  <a:pt x="1732064" y="506514"/>
                </a:lnTo>
                <a:lnTo>
                  <a:pt x="1734337" y="505409"/>
                </a:lnTo>
                <a:lnTo>
                  <a:pt x="1741106" y="505409"/>
                </a:lnTo>
                <a:lnTo>
                  <a:pt x="1743735" y="506945"/>
                </a:lnTo>
                <a:lnTo>
                  <a:pt x="1745399" y="509625"/>
                </a:lnTo>
                <a:lnTo>
                  <a:pt x="1749247" y="515226"/>
                </a:lnTo>
                <a:lnTo>
                  <a:pt x="1784654" y="539115"/>
                </a:lnTo>
                <a:lnTo>
                  <a:pt x="1811223" y="542328"/>
                </a:lnTo>
                <a:lnTo>
                  <a:pt x="1849437" y="542328"/>
                </a:lnTo>
                <a:lnTo>
                  <a:pt x="1853565" y="538213"/>
                </a:lnTo>
                <a:lnTo>
                  <a:pt x="1853565" y="505409"/>
                </a:lnTo>
                <a:lnTo>
                  <a:pt x="1853565" y="482600"/>
                </a:lnTo>
                <a:lnTo>
                  <a:pt x="1853565" y="474611"/>
                </a:lnTo>
                <a:close/>
              </a:path>
              <a:path w="2268220" h="1696085">
                <a:moveTo>
                  <a:pt x="2267915" y="383552"/>
                </a:moveTo>
                <a:lnTo>
                  <a:pt x="2267813" y="335889"/>
                </a:lnTo>
                <a:lnTo>
                  <a:pt x="2265413" y="299707"/>
                </a:lnTo>
                <a:lnTo>
                  <a:pt x="2257755" y="265963"/>
                </a:lnTo>
                <a:lnTo>
                  <a:pt x="2248268" y="244398"/>
                </a:lnTo>
                <a:lnTo>
                  <a:pt x="2244991" y="236943"/>
                </a:lnTo>
                <a:lnTo>
                  <a:pt x="2227122" y="212636"/>
                </a:lnTo>
                <a:lnTo>
                  <a:pt x="2210447" y="198323"/>
                </a:lnTo>
                <a:lnTo>
                  <a:pt x="2204770" y="193459"/>
                </a:lnTo>
                <a:lnTo>
                  <a:pt x="2184031" y="182626"/>
                </a:lnTo>
                <a:lnTo>
                  <a:pt x="2184031" y="335889"/>
                </a:lnTo>
                <a:lnTo>
                  <a:pt x="2184031" y="383552"/>
                </a:lnTo>
                <a:lnTo>
                  <a:pt x="2178354" y="422287"/>
                </a:lnTo>
                <a:lnTo>
                  <a:pt x="2148776" y="461098"/>
                </a:lnTo>
                <a:lnTo>
                  <a:pt x="2096312" y="474268"/>
                </a:lnTo>
                <a:lnTo>
                  <a:pt x="2080425" y="474268"/>
                </a:lnTo>
                <a:lnTo>
                  <a:pt x="2027758" y="461098"/>
                </a:lnTo>
                <a:lnTo>
                  <a:pt x="1997735" y="422287"/>
                </a:lnTo>
                <a:lnTo>
                  <a:pt x="1991969" y="383552"/>
                </a:lnTo>
                <a:lnTo>
                  <a:pt x="1992071" y="335889"/>
                </a:lnTo>
                <a:lnTo>
                  <a:pt x="1997633" y="297903"/>
                </a:lnTo>
                <a:lnTo>
                  <a:pt x="2027262" y="258013"/>
                </a:lnTo>
                <a:lnTo>
                  <a:pt x="2080425" y="244398"/>
                </a:lnTo>
                <a:lnTo>
                  <a:pt x="2096312" y="244398"/>
                </a:lnTo>
                <a:lnTo>
                  <a:pt x="2116569" y="245910"/>
                </a:lnTo>
                <a:lnTo>
                  <a:pt x="2116353" y="245910"/>
                </a:lnTo>
                <a:lnTo>
                  <a:pt x="2134108" y="250456"/>
                </a:lnTo>
                <a:lnTo>
                  <a:pt x="2133930" y="250456"/>
                </a:lnTo>
                <a:lnTo>
                  <a:pt x="2148776" y="257810"/>
                </a:lnTo>
                <a:lnTo>
                  <a:pt x="2161349" y="268236"/>
                </a:lnTo>
                <a:lnTo>
                  <a:pt x="2171268" y="281393"/>
                </a:lnTo>
                <a:lnTo>
                  <a:pt x="2178354" y="297053"/>
                </a:lnTo>
                <a:lnTo>
                  <a:pt x="2182609" y="315214"/>
                </a:lnTo>
                <a:lnTo>
                  <a:pt x="2184031" y="335889"/>
                </a:lnTo>
                <a:lnTo>
                  <a:pt x="2184031" y="182626"/>
                </a:lnTo>
                <a:lnTo>
                  <a:pt x="2178545" y="179755"/>
                </a:lnTo>
                <a:lnTo>
                  <a:pt x="2148446" y="171538"/>
                </a:lnTo>
                <a:lnTo>
                  <a:pt x="2114461" y="168795"/>
                </a:lnTo>
                <a:lnTo>
                  <a:pt x="2088769" y="168795"/>
                </a:lnTo>
                <a:lnTo>
                  <a:pt x="2040686" y="175475"/>
                </a:lnTo>
                <a:lnTo>
                  <a:pt x="2003056" y="195516"/>
                </a:lnTo>
                <a:lnTo>
                  <a:pt x="2000148" y="197929"/>
                </a:lnTo>
                <a:lnTo>
                  <a:pt x="1996313" y="198323"/>
                </a:lnTo>
                <a:lnTo>
                  <a:pt x="1989658" y="194818"/>
                </a:lnTo>
                <a:lnTo>
                  <a:pt x="1987804" y="191439"/>
                </a:lnTo>
                <a:lnTo>
                  <a:pt x="1990420" y="160705"/>
                </a:lnTo>
                <a:lnTo>
                  <a:pt x="2010054" y="115341"/>
                </a:lnTo>
                <a:lnTo>
                  <a:pt x="2053590" y="85420"/>
                </a:lnTo>
                <a:lnTo>
                  <a:pt x="2093290" y="79565"/>
                </a:lnTo>
                <a:lnTo>
                  <a:pt x="2205431" y="79565"/>
                </a:lnTo>
                <a:lnTo>
                  <a:pt x="2224697" y="79070"/>
                </a:lnTo>
                <a:lnTo>
                  <a:pt x="2237168" y="78447"/>
                </a:lnTo>
                <a:lnTo>
                  <a:pt x="2247671" y="77584"/>
                </a:lnTo>
                <a:lnTo>
                  <a:pt x="2252357" y="77101"/>
                </a:lnTo>
                <a:lnTo>
                  <a:pt x="2255875" y="73202"/>
                </a:lnTo>
                <a:lnTo>
                  <a:pt x="2255875" y="6654"/>
                </a:lnTo>
                <a:lnTo>
                  <a:pt x="2254897" y="4406"/>
                </a:lnTo>
                <a:lnTo>
                  <a:pt x="2251062" y="825"/>
                </a:lnTo>
                <a:lnTo>
                  <a:pt x="2248725" y="0"/>
                </a:lnTo>
                <a:lnTo>
                  <a:pt x="2234374" y="825"/>
                </a:lnTo>
                <a:lnTo>
                  <a:pt x="2221750" y="1295"/>
                </a:lnTo>
                <a:lnTo>
                  <a:pt x="2203716" y="1689"/>
                </a:lnTo>
                <a:lnTo>
                  <a:pt x="2096312" y="1689"/>
                </a:lnTo>
                <a:lnTo>
                  <a:pt x="2055126" y="4775"/>
                </a:lnTo>
                <a:lnTo>
                  <a:pt x="1986508" y="29540"/>
                </a:lnTo>
                <a:lnTo>
                  <a:pt x="1937067" y="78219"/>
                </a:lnTo>
                <a:lnTo>
                  <a:pt x="1911921" y="145694"/>
                </a:lnTo>
                <a:lnTo>
                  <a:pt x="1908771" y="186182"/>
                </a:lnTo>
                <a:lnTo>
                  <a:pt x="1908822" y="383552"/>
                </a:lnTo>
                <a:lnTo>
                  <a:pt x="1919744" y="455091"/>
                </a:lnTo>
                <a:lnTo>
                  <a:pt x="1952637" y="508685"/>
                </a:lnTo>
                <a:lnTo>
                  <a:pt x="2006333" y="541858"/>
                </a:lnTo>
                <a:lnTo>
                  <a:pt x="2079675" y="552907"/>
                </a:lnTo>
                <a:lnTo>
                  <a:pt x="2097074" y="552907"/>
                </a:lnTo>
                <a:lnTo>
                  <a:pt x="2135886" y="550151"/>
                </a:lnTo>
                <a:lnTo>
                  <a:pt x="2199221" y="528027"/>
                </a:lnTo>
                <a:lnTo>
                  <a:pt x="2243086" y="484225"/>
                </a:lnTo>
                <a:lnTo>
                  <a:pt x="2265197" y="421271"/>
                </a:lnTo>
                <a:lnTo>
                  <a:pt x="2267915" y="383552"/>
                </a:lnTo>
                <a:close/>
              </a:path>
            </a:pathLst>
          </a:custGeom>
          <a:solidFill>
            <a:srgbClr val="009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178632" y="5"/>
            <a:ext cx="201930" cy="11308715"/>
          </a:xfrm>
          <a:custGeom>
            <a:avLst/>
            <a:gdLst/>
            <a:ahLst/>
            <a:cxnLst/>
            <a:rect l="l" t="t" r="r" b="b"/>
            <a:pathLst>
              <a:path w="201929" h="11308715">
                <a:moveTo>
                  <a:pt x="5930" y="6409449"/>
                </a:moveTo>
                <a:lnTo>
                  <a:pt x="0" y="6409449"/>
                </a:lnTo>
                <a:lnTo>
                  <a:pt x="0" y="11308550"/>
                </a:lnTo>
                <a:lnTo>
                  <a:pt x="5930" y="11308550"/>
                </a:lnTo>
                <a:lnTo>
                  <a:pt x="5930" y="6409449"/>
                </a:lnTo>
                <a:close/>
              </a:path>
              <a:path w="201929" h="11308715">
                <a:moveTo>
                  <a:pt x="103657" y="0"/>
                </a:moveTo>
                <a:lnTo>
                  <a:pt x="97713" y="0"/>
                </a:lnTo>
                <a:lnTo>
                  <a:pt x="97713" y="2105113"/>
                </a:lnTo>
                <a:lnTo>
                  <a:pt x="103657" y="2105113"/>
                </a:lnTo>
                <a:lnTo>
                  <a:pt x="103657" y="0"/>
                </a:lnTo>
                <a:close/>
              </a:path>
              <a:path w="201929" h="11308715">
                <a:moveTo>
                  <a:pt x="201383" y="6409449"/>
                </a:moveTo>
                <a:lnTo>
                  <a:pt x="195453" y="6409449"/>
                </a:lnTo>
                <a:lnTo>
                  <a:pt x="195453" y="11308550"/>
                </a:lnTo>
                <a:lnTo>
                  <a:pt x="201383" y="11308550"/>
                </a:lnTo>
                <a:lnTo>
                  <a:pt x="201383" y="64094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5810010"/>
            <a:ext cx="1967864" cy="1967864"/>
          </a:xfrm>
          <a:custGeom>
            <a:avLst/>
            <a:gdLst/>
            <a:ahLst/>
            <a:cxnLst/>
            <a:rect l="l" t="t" r="r" b="b"/>
            <a:pathLst>
              <a:path w="1967864" h="1967865">
                <a:moveTo>
                  <a:pt x="0" y="1967250"/>
                </a:moveTo>
                <a:lnTo>
                  <a:pt x="1967250" y="0"/>
                </a:lnTo>
              </a:path>
            </a:pathLst>
          </a:custGeom>
          <a:ln w="59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813324" y="0"/>
            <a:ext cx="3373120" cy="3373120"/>
          </a:xfrm>
          <a:custGeom>
            <a:avLst/>
            <a:gdLst/>
            <a:ahLst/>
            <a:cxnLst/>
            <a:rect l="l" t="t" r="r" b="b"/>
            <a:pathLst>
              <a:path w="3373120" h="3373120">
                <a:moveTo>
                  <a:pt x="0" y="3372509"/>
                </a:moveTo>
                <a:lnTo>
                  <a:pt x="3372513" y="0"/>
                </a:lnTo>
              </a:path>
            </a:pathLst>
          </a:custGeom>
          <a:ln w="59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5020346"/>
            <a:ext cx="1586230" cy="6350"/>
          </a:xfrm>
          <a:custGeom>
            <a:avLst/>
            <a:gdLst/>
            <a:ahLst/>
            <a:cxnLst/>
            <a:rect l="l" t="t" r="r" b="b"/>
            <a:pathLst>
              <a:path w="1586230" h="6350">
                <a:moveTo>
                  <a:pt x="1586162" y="0"/>
                </a:moveTo>
                <a:lnTo>
                  <a:pt x="0" y="0"/>
                </a:lnTo>
                <a:lnTo>
                  <a:pt x="0" y="5936"/>
                </a:lnTo>
                <a:lnTo>
                  <a:pt x="1586162" y="5936"/>
                </a:lnTo>
                <a:lnTo>
                  <a:pt x="1586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0" y="1627174"/>
            <a:ext cx="1745614" cy="1745614"/>
          </a:xfrm>
          <a:custGeom>
            <a:avLst/>
            <a:gdLst/>
            <a:ahLst/>
            <a:cxnLst/>
            <a:rect l="l" t="t" r="r" b="b"/>
            <a:pathLst>
              <a:path w="1745614" h="1745614">
                <a:moveTo>
                  <a:pt x="0" y="0"/>
                </a:moveTo>
                <a:lnTo>
                  <a:pt x="1745326" y="1745333"/>
                </a:lnTo>
              </a:path>
            </a:pathLst>
          </a:custGeom>
          <a:ln w="59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41456" y="3196316"/>
            <a:ext cx="8091169" cy="3035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0" i="0">
                <a:solidFill>
                  <a:srgbClr val="0F0A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205" y="458137"/>
            <a:ext cx="18093690" cy="113877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05205" y="2638851"/>
            <a:ext cx="8879311" cy="13849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219584" y="2638851"/>
            <a:ext cx="8879311" cy="13849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8ABEFAD-0E86-4F2B-BC06-D18960626B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05205" y="10482095"/>
            <a:ext cx="4690957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9B059F1-824B-4451-9BC8-13D913811C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868901" y="10482095"/>
            <a:ext cx="6366298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FA1EA880-F05F-489B-8538-C5A664ECB1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407938" y="10482095"/>
            <a:ext cx="4690957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68625-BEEF-47FF-A40E-25A4B325F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622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806" y="900651"/>
            <a:ext cx="4744720" cy="227754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506774" y="3903514"/>
            <a:ext cx="17089519" cy="13849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D2673-076D-4769-A6F1-CDEB69EC24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5205" y="10517696"/>
            <a:ext cx="4623943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4D181-5E6C-4133-9CB8-4205B6730A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835394" y="10517696"/>
            <a:ext cx="643331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93F58-A7DE-43A2-B173-ED2C48BDDF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4474953" y="10517696"/>
            <a:ext cx="4623943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F30A1-7131-4BA1-92C8-5EF54807BB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6164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06779" y="1019985"/>
            <a:ext cx="17090548" cy="113877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506774" y="3903514"/>
            <a:ext cx="8419626" cy="13849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10177701" y="3903514"/>
            <a:ext cx="8418592" cy="13849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CC1E79-0AD2-43DF-8C9B-474438FFD06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5205" y="10517696"/>
            <a:ext cx="4623943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A3664F-632F-488C-B55B-690FE92D22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835394" y="10517696"/>
            <a:ext cx="643331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6C743E-AE59-40DE-9025-A5E7DDC1475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4474953" y="10517696"/>
            <a:ext cx="4623943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9D952-DC50-41E6-BD54-84E156949A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380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0" i="0">
                <a:solidFill>
                  <a:srgbClr val="0F0A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0" i="0">
                <a:solidFill>
                  <a:srgbClr val="0F0A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0" i="0">
                <a:solidFill>
                  <a:srgbClr val="0F0A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F60112F-820C-4E55-B3A0-11E5A01B7C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0856" y="8822386"/>
            <a:ext cx="18973244" cy="392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837671" y="8003635"/>
            <a:ext cx="18596293" cy="1138773"/>
          </a:xfrm>
        </p:spPr>
        <p:txBody>
          <a:bodyPr anchor="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837671" y="7307468"/>
            <a:ext cx="18596293" cy="609077"/>
          </a:xfrm>
        </p:spPr>
        <p:txBody>
          <a:bodyPr anchor="b"/>
          <a:lstStyle>
            <a:lvl1pPr marL="0" indent="0" algn="l">
              <a:buNone/>
              <a:defRPr sz="3958">
                <a:solidFill>
                  <a:schemeClr val="tx2">
                    <a:shade val="75000"/>
                  </a:schemeClr>
                </a:solidFill>
              </a:defRPr>
            </a:lvl1pPr>
            <a:lvl2pPr marL="753969" indent="0" algn="ctr">
              <a:buNone/>
            </a:lvl2pPr>
            <a:lvl3pPr marL="1507937" indent="0" algn="ctr">
              <a:buNone/>
            </a:lvl3pPr>
            <a:lvl4pPr marL="2261906" indent="0" algn="ctr">
              <a:buNone/>
            </a:lvl4pPr>
            <a:lvl5pPr marL="3015874" indent="0" algn="ctr">
              <a:buNone/>
            </a:lvl5pPr>
            <a:lvl6pPr marL="3769843" indent="0" algn="ctr">
              <a:buNone/>
            </a:lvl6pPr>
            <a:lvl7pPr marL="4523811" indent="0" algn="ctr">
              <a:buNone/>
            </a:lvl7pPr>
            <a:lvl8pPr marL="5277780" indent="0" algn="ctr">
              <a:buNone/>
            </a:lvl8pPr>
            <a:lvl9pPr marL="6031748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15">
            <a:extLst>
              <a:ext uri="{FF2B5EF4-FFF2-40B4-BE49-F238E27FC236}">
                <a16:creationId xmlns:a16="http://schemas.microsoft.com/office/drawing/2014/main" id="{D51F6914-57EA-4D1A-8352-62BB549DB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7ECEA-12F7-4D7A-88C5-EC4FD572873D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6" name="Нижний колонтитул 1">
            <a:extLst>
              <a:ext uri="{FF2B5EF4-FFF2-40B4-BE49-F238E27FC236}">
                <a16:creationId xmlns:a16="http://schemas.microsoft.com/office/drawing/2014/main" id="{4C29C490-E12C-443D-96CA-C898BB6F3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>
            <a:extLst>
              <a:ext uri="{FF2B5EF4-FFF2-40B4-BE49-F238E27FC236}">
                <a16:creationId xmlns:a16="http://schemas.microsoft.com/office/drawing/2014/main" id="{2097FD27-867C-4ECA-9D47-464BB0679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93691" y="10675817"/>
            <a:ext cx="1668361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F6E1C-3FEC-49DB-BAC5-3FCE878916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2550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663435" y="753957"/>
            <a:ext cx="19098895" cy="113877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0">
            <a:extLst>
              <a:ext uri="{FF2B5EF4-FFF2-40B4-BE49-F238E27FC236}">
                <a16:creationId xmlns:a16="http://schemas.microsoft.com/office/drawing/2014/main" id="{E87F6F00-B2AE-4C0E-85C0-B85DFDF17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24279-FBDB-4B4C-BECD-F1868658139E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4" name="Нижний колонтитул 27">
            <a:extLst>
              <a:ext uri="{FF2B5EF4-FFF2-40B4-BE49-F238E27FC236}">
                <a16:creationId xmlns:a16="http://schemas.microsoft.com/office/drawing/2014/main" id="{5DB53E5A-FADC-4CBD-A998-CCFC8393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81D3CF-99FE-4874-B66C-EDFCFC731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7A6D4-7CD0-419A-A9E6-957707CEB8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777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>
            <a:extLst>
              <a:ext uri="{FF2B5EF4-FFF2-40B4-BE49-F238E27FC236}">
                <a16:creationId xmlns:a16="http://schemas.microsoft.com/office/drawing/2014/main" id="{CAF7290E-69EE-467C-9D2B-502512F6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69FDB-CED5-401B-A60A-E3290BFB8098}" type="datetimeFigureOut">
              <a:rPr lang="ru-RU"/>
              <a:pPr>
                <a:defRPr/>
              </a:pPr>
              <a:t>31.03.2025</a:t>
            </a:fld>
            <a:endParaRPr lang="ru-RU"/>
          </a:p>
        </p:txBody>
      </p:sp>
      <p:sp>
        <p:nvSpPr>
          <p:cNvPr id="3" name="Нижний колонтитул 23">
            <a:extLst>
              <a:ext uri="{FF2B5EF4-FFF2-40B4-BE49-F238E27FC236}">
                <a16:creationId xmlns:a16="http://schemas.microsoft.com/office/drawing/2014/main" id="{CC00D439-C87D-4B6C-84CD-A52E9820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>
            <a:extLst>
              <a:ext uri="{FF2B5EF4-FFF2-40B4-BE49-F238E27FC236}">
                <a16:creationId xmlns:a16="http://schemas.microsoft.com/office/drawing/2014/main" id="{57E6AA47-C7AE-49FE-AFB2-5339E7B5A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45938-AF4B-4D78-A69C-53570C4628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522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9504" y="4802170"/>
            <a:ext cx="14701121" cy="1015021"/>
          </a:xfrm>
        </p:spPr>
        <p:txBody>
          <a:bodyPr anchor="b"/>
          <a:lstStyle>
            <a:lvl1pPr algn="l">
              <a:defRPr sz="6596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9504" y="5821444"/>
            <a:ext cx="14701121" cy="507511"/>
          </a:xfrm>
        </p:spPr>
        <p:txBody>
          <a:bodyPr anchor="t"/>
          <a:lstStyle>
            <a:lvl1pPr marL="0" indent="0" algn="l">
              <a:buNone/>
              <a:defRPr sz="329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53923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560098C2-63B7-3B48-A4E6-75C1DAF0033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907" y="5241047"/>
            <a:ext cx="2619415" cy="83657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937" y="5349826"/>
            <a:ext cx="1285803" cy="276999"/>
          </a:xfrm>
        </p:spPr>
        <p:txBody>
          <a:bodyPr/>
          <a:lstStyle/>
          <a:p>
            <a:fld id="{4FFFC297-02B6-4F4A-895B-428D4D777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0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806" y="900651"/>
            <a:ext cx="4744720" cy="1153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0" i="0">
                <a:solidFill>
                  <a:srgbClr val="0F0A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package" Target="../embeddings/Microsoft_PowerPoint_Slide.sldx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package" Target="../embeddings/Microsoft_PowerPoint_Slide.sl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9290050" y="397876"/>
            <a:ext cx="10058400" cy="3022622"/>
          </a:xfrm>
          <a:prstGeom prst="rect">
            <a:avLst/>
          </a:prstGeom>
        </p:spPr>
        <p:txBody>
          <a:bodyPr vert="horz" wrap="square" lIns="0" tIns="311150" rIns="0" bIns="0" rtlCol="0">
            <a:spAutoFit/>
          </a:bodyPr>
          <a:lstStyle/>
          <a:p>
            <a:pPr marL="12700" marR="5080" algn="ctr">
              <a:spcBef>
                <a:spcPts val="2450"/>
              </a:spcBef>
            </a:pPr>
            <a:r>
              <a:rPr lang="ru-RU" sz="4400" b="1" i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«Комплексный подход в организации  инклюзивного  образования.</a:t>
            </a:r>
            <a:br>
              <a:rPr lang="ru-RU" sz="4400" b="1" i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400" b="1" i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Нововведения 2025»</a:t>
            </a:r>
            <a:br>
              <a:rPr lang="ru-RU" sz="4400" b="1" i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endParaRPr sz="4400" dirty="0">
              <a:latin typeface="LT Ambe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37243" y="7144609"/>
            <a:ext cx="2175510" cy="917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5850" dirty="0">
              <a:latin typeface="Trebuchet MS"/>
              <a:cs typeface="Trebuchet M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545F70-B0E9-4F58-803D-3F6CC49D386A}"/>
              </a:ext>
            </a:extLst>
          </p:cNvPr>
          <p:cNvSpPr/>
          <p:nvPr/>
        </p:nvSpPr>
        <p:spPr>
          <a:xfrm>
            <a:off x="9137650" y="3368675"/>
            <a:ext cx="10966450" cy="843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i="1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Дробышева   Елена   Александровна </a:t>
            </a:r>
            <a:br>
              <a:rPr lang="ru-RU" sz="2800" b="1" i="1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Директор АНО ДПО «Научно-практический центр «Общественная дипломатия», </a:t>
            </a:r>
            <a:b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федеральный эксперт в сфере инклюзивного образования, </a:t>
            </a:r>
            <a:b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лектор Российского общества «Знание», </a:t>
            </a:r>
          </a:p>
          <a:p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главный внештатный дефектолог министерства образования и науки республики Марий-Эл,</a:t>
            </a:r>
            <a:b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почетный эксперт института педагогики, психологии и дефектологии ЧГПУ,</a:t>
            </a:r>
            <a:b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федеральный эксперт Национальной Родительской Ассоциации, </a:t>
            </a:r>
            <a:b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председатель Общественного совета при Министерстве культуры Саратовской области, </a:t>
            </a:r>
          </a:p>
          <a:p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заместитель председателя Общественного совета при Министерстве образования Саратовской области, </a:t>
            </a:r>
            <a:b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заместитель председателя Гильдии психологов и педагогов при Торгово-промышленной палате Саратовской области, </a:t>
            </a:r>
            <a:b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спикер Эльбрусской переговорной площадки</a:t>
            </a:r>
            <a:r>
              <a:rPr lang="ru-RU" sz="2800" dirty="0">
                <a:solidFill>
                  <a:schemeClr val="bg1"/>
                </a:solidFill>
                <a:latin typeface="LT Amber"/>
              </a:rPr>
              <a:t> </a:t>
            </a:r>
            <a:br>
              <a:rPr lang="ru-RU" sz="2800" b="1" i="1" dirty="0">
                <a:solidFill>
                  <a:schemeClr val="bg1"/>
                </a:solidFill>
                <a:latin typeface="LT Amber"/>
              </a:rPr>
            </a:br>
            <a:br>
              <a:rPr lang="ru-RU" sz="1800" b="1" i="1" dirty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6" name="Рисунок 5" descr="Изображение выглядит как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BB667E8D-7D4A-45FE-A151-078D6F18E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9" y="92075"/>
            <a:ext cx="2604011" cy="248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B47D435-1376-40D8-996C-15D210AA5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862" y="4088624"/>
            <a:ext cx="2010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840156CA-F5DE-4DF0-8B68-702D317863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800676"/>
              </p:ext>
            </p:extLst>
          </p:nvPr>
        </p:nvGraphicFramePr>
        <p:xfrm>
          <a:off x="2127251" y="3140075"/>
          <a:ext cx="5257799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Slide" r:id="rId4" imgW="4570530" imgH="3427618" progId="PowerPoint.Slide.12">
                  <p:embed/>
                </p:oleObj>
              </mc:Choice>
              <mc:Fallback>
                <p:oleObj name="Slide" r:id="rId4" imgW="4570530" imgH="342761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1" y="3140075"/>
                        <a:ext cx="5257799" cy="3733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 descr="Logo_350p-150x150">
            <a:extLst>
              <a:ext uri="{FF2B5EF4-FFF2-40B4-BE49-F238E27FC236}">
                <a16:creationId xmlns:a16="http://schemas.microsoft.com/office/drawing/2014/main" id="{EEECF05A-98A6-492F-865B-56428F436A7C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5638" y="92074"/>
            <a:ext cx="2604011" cy="248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E346B-FDA5-4618-9395-6DCD87D8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615" y="398"/>
            <a:ext cx="14324171" cy="1015021"/>
          </a:xfrm>
        </p:spPr>
        <p:txBody>
          <a:bodyPr/>
          <a:lstStyle/>
          <a:p>
            <a:pPr algn="ctr">
              <a:defRPr/>
            </a:pPr>
            <a:r>
              <a:rPr lang="ru-RU" sz="329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ФАОП ОВЗ</a:t>
            </a:r>
            <a:br>
              <a:rPr lang="ru-RU" sz="329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9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 содержание коррекционной работы</a:t>
            </a:r>
          </a:p>
        </p:txBody>
      </p:sp>
      <p:sp>
        <p:nvSpPr>
          <p:cNvPr id="41987" name="Объект 2">
            <a:extLst>
              <a:ext uri="{FF2B5EF4-FFF2-40B4-BE49-F238E27FC236}">
                <a16:creationId xmlns:a16="http://schemas.microsoft.com/office/drawing/2014/main" id="{639D6031-EC71-4DC0-BA6B-F58FEBAA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541" y="4289586"/>
            <a:ext cx="29835741" cy="276999"/>
          </a:xfrm>
        </p:spPr>
        <p:txBody>
          <a:bodyPr/>
          <a:lstStyle/>
          <a:p>
            <a:endParaRPr lang="ru-RU" altLang="ru-RU"/>
          </a:p>
        </p:txBody>
      </p:sp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id="{6D4B8B79-5E2A-41D8-8BE7-04E985C28005}"/>
              </a:ext>
            </a:extLst>
          </p:cNvPr>
          <p:cNvSpPr/>
          <p:nvPr/>
        </p:nvSpPr>
        <p:spPr>
          <a:xfrm>
            <a:off x="1289050" y="1989865"/>
            <a:ext cx="6477000" cy="285069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работа</a:t>
            </a:r>
          </a:p>
          <a:p>
            <a:pPr algn="ctr">
              <a:defRPr/>
            </a:pPr>
            <a:r>
              <a:rPr lang="ru-RU" sz="32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(удовлетворение ООП)</a:t>
            </a:r>
          </a:p>
        </p:txBody>
      </p:sp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595883CA-737F-45C4-9A6D-F34DF1A782BE}"/>
              </a:ext>
            </a:extLst>
          </p:cNvPr>
          <p:cNvSpPr/>
          <p:nvPr/>
        </p:nvSpPr>
        <p:spPr>
          <a:xfrm>
            <a:off x="8909051" y="1618149"/>
            <a:ext cx="5867400" cy="2714578"/>
          </a:xfrm>
          <a:prstGeom prst="cloudCallout">
            <a:avLst>
              <a:gd name="adj1" fmla="val 12371072"/>
              <a:gd name="adj2" fmla="val 442513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Диагностическая работа</a:t>
            </a:r>
          </a:p>
          <a:p>
            <a:pPr algn="ctr">
              <a:defRPr/>
            </a:pPr>
            <a:r>
              <a:rPr lang="ru-RU" sz="32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(ПП-обследование,</a:t>
            </a:r>
          </a:p>
          <a:p>
            <a:pPr algn="ctr">
              <a:defRPr/>
            </a:pPr>
            <a:r>
              <a:rPr lang="ru-RU" sz="32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мониторинг)</a:t>
            </a:r>
          </a:p>
        </p:txBody>
      </p:sp>
      <p:sp>
        <p:nvSpPr>
          <p:cNvPr id="7" name="Пузырек для мыслей: облако 6">
            <a:extLst>
              <a:ext uri="{FF2B5EF4-FFF2-40B4-BE49-F238E27FC236}">
                <a16:creationId xmlns:a16="http://schemas.microsoft.com/office/drawing/2014/main" id="{997114FC-FDCE-4066-BDE1-7E41E7CDAB76}"/>
              </a:ext>
            </a:extLst>
          </p:cNvPr>
          <p:cNvSpPr/>
          <p:nvPr/>
        </p:nvSpPr>
        <p:spPr>
          <a:xfrm>
            <a:off x="5099051" y="4332726"/>
            <a:ext cx="6019800" cy="308629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Консультативная работа</a:t>
            </a:r>
          </a:p>
          <a:p>
            <a:pPr algn="ctr">
              <a:defRPr/>
            </a:pPr>
            <a:r>
              <a:rPr lang="ru-RU" sz="32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(непрерывность специального ППС)</a:t>
            </a:r>
          </a:p>
        </p:txBody>
      </p:sp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27250627-F3F2-4E3E-8E3F-23E9652A577C}"/>
              </a:ext>
            </a:extLst>
          </p:cNvPr>
          <p:cNvSpPr/>
          <p:nvPr/>
        </p:nvSpPr>
        <p:spPr>
          <a:xfrm rot="10800000" flipH="1" flipV="1">
            <a:off x="1136650" y="7670323"/>
            <a:ext cx="6477001" cy="3086294"/>
          </a:xfrm>
          <a:prstGeom prst="cloudCallout">
            <a:avLst>
              <a:gd name="adj1" fmla="val -396450"/>
              <a:gd name="adj2" fmla="val -32048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Информационно-просветительская деятельность</a:t>
            </a:r>
          </a:p>
          <a:p>
            <a:pPr algn="ctr">
              <a:defRPr/>
            </a:pPr>
            <a:r>
              <a:rPr lang="ru-RU" sz="32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(обучающиеся, родители, педагоги)</a:t>
            </a: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948F62B6-2EA5-479B-B2E4-65AE385CC40A}"/>
              </a:ext>
            </a:extLst>
          </p:cNvPr>
          <p:cNvSpPr/>
          <p:nvPr/>
        </p:nvSpPr>
        <p:spPr>
          <a:xfrm>
            <a:off x="8147050" y="6604911"/>
            <a:ext cx="7086600" cy="415170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Психолого-педагогическая работа</a:t>
            </a:r>
          </a:p>
          <a:p>
            <a:pPr algn="ctr">
              <a:defRPr/>
            </a:pPr>
            <a:r>
              <a:rPr lang="ru-RU" sz="32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(ПП-изучение индивидуальных особенностей личности детей с ОВЗ)</a:t>
            </a:r>
          </a:p>
        </p:txBody>
      </p:sp>
      <p:pic>
        <p:nvPicPr>
          <p:cNvPr id="10" name="object 3">
            <a:extLst>
              <a:ext uri="{FF2B5EF4-FFF2-40B4-BE49-F238E27FC236}">
                <a16:creationId xmlns:a16="http://schemas.microsoft.com/office/drawing/2014/main" id="{9C7A057E-2094-4AB7-81F8-FAE301C9FFA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C69F0B-D4DE-4C76-819D-05BB07F83C5A}"/>
              </a:ext>
            </a:extLst>
          </p:cNvPr>
          <p:cNvSpPr/>
          <p:nvPr/>
        </p:nvSpPr>
        <p:spPr>
          <a:xfrm>
            <a:off x="1365250" y="1768475"/>
            <a:ext cx="13163449" cy="828380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endParaRPr lang="ru-RU" sz="3298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  <a:p>
            <a:pPr algn="ctr">
              <a:defRPr/>
            </a:pPr>
            <a:r>
              <a:rPr lang="ru-RU" sz="3298" b="1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 </a:t>
            </a:r>
          </a:p>
          <a:p>
            <a:pPr algn="ctr">
              <a:defRPr/>
            </a:pPr>
            <a:endParaRPr lang="ru-RU" sz="4400" b="1" dirty="0">
              <a:ln w="9525" cmpd="sng">
                <a:solidFill>
                  <a:srgbClr val="002060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latin typeface="LT Amber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4400" b="1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LT Amber"/>
                <a:cs typeface="Times New Roman" panose="02020603050405020304" pitchFamily="18" charset="0"/>
              </a:rPr>
              <a:t>Система </a:t>
            </a:r>
          </a:p>
          <a:p>
            <a:pPr algn="ctr">
              <a:defRPr/>
            </a:pPr>
            <a:r>
              <a:rPr lang="ru-RU" sz="4400" b="1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LT Amber"/>
                <a:cs typeface="Times New Roman" panose="02020603050405020304" pitchFamily="18" charset="0"/>
              </a:rPr>
              <a:t>коррекционно-развивающего сопровождения</a:t>
            </a:r>
          </a:p>
          <a:p>
            <a:pPr algn="ctr">
              <a:defRPr/>
            </a:pPr>
            <a:r>
              <a:rPr lang="ru-RU" sz="4400" b="1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LT Amber"/>
                <a:cs typeface="Times New Roman" panose="02020603050405020304" pitchFamily="18" charset="0"/>
              </a:rPr>
              <a:t> в условиях инклюзивного образования</a:t>
            </a:r>
          </a:p>
          <a:p>
            <a:pPr algn="ctr">
              <a:defRPr/>
            </a:pPr>
            <a:endParaRPr lang="ru-RU" sz="4617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  <a:p>
            <a:pPr algn="ctr">
              <a:defRPr/>
            </a:pPr>
            <a:endParaRPr lang="ru-RU" sz="4617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  <a:p>
            <a:pPr algn="ctr"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  <a:p>
            <a:pPr>
              <a:defRPr/>
            </a:pPr>
            <a:endParaRPr lang="ru-RU" dirty="0">
              <a:latin typeface="+mn-lt"/>
              <a:cs typeface="+mn-cs"/>
            </a:endParaRPr>
          </a:p>
          <a:p>
            <a:pPr>
              <a:defRPr/>
            </a:pPr>
            <a:endParaRPr lang="ru-RU" dirty="0">
              <a:latin typeface="+mn-lt"/>
              <a:cs typeface="+mn-cs"/>
            </a:endParaRPr>
          </a:p>
          <a:p>
            <a:pPr>
              <a:defRPr/>
            </a:pPr>
            <a:endParaRPr lang="ru-RU" dirty="0">
              <a:latin typeface="+mn-lt"/>
              <a:cs typeface="+mn-cs"/>
            </a:endParaRPr>
          </a:p>
          <a:p>
            <a:pPr>
              <a:defRPr/>
            </a:pPr>
            <a:endParaRPr lang="ru-RU" dirty="0">
              <a:latin typeface="+mn-lt"/>
              <a:cs typeface="+mn-cs"/>
            </a:endParaRPr>
          </a:p>
          <a:p>
            <a:pPr>
              <a:defRPr/>
            </a:pPr>
            <a:endParaRPr lang="ru-RU" dirty="0">
              <a:latin typeface="+mn-lt"/>
              <a:cs typeface="+mn-cs"/>
            </a:endParaRPr>
          </a:p>
          <a:p>
            <a:pPr>
              <a:defRPr/>
            </a:pPr>
            <a:endParaRPr lang="ru-RU" dirty="0">
              <a:latin typeface="+mn-lt"/>
              <a:cs typeface="+mn-cs"/>
            </a:endParaRPr>
          </a:p>
          <a:p>
            <a:pPr>
              <a:defRPr/>
            </a:pPr>
            <a:endParaRPr lang="ru-RU" dirty="0">
              <a:latin typeface="+mn-lt"/>
              <a:cs typeface="+mn-cs"/>
            </a:endParaRPr>
          </a:p>
          <a:p>
            <a:pPr>
              <a:defRPr/>
            </a:pPr>
            <a:endParaRPr lang="ru-RU" dirty="0">
              <a:latin typeface="+mn-lt"/>
              <a:cs typeface="+mn-cs"/>
            </a:endParaRPr>
          </a:p>
          <a:p>
            <a:pPr>
              <a:defRPr/>
            </a:pPr>
            <a:endParaRPr lang="ru-RU" dirty="0">
              <a:latin typeface="+mn-lt"/>
              <a:cs typeface="+mn-cs"/>
            </a:endParaRPr>
          </a:p>
          <a:p>
            <a:pPr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57932BA4-6815-4402-BCFB-0B3E439C7D5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1C3DD-11C2-4046-B32C-FC6575119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51" y="353382"/>
            <a:ext cx="13030199" cy="176709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LT Amber"/>
                <a:cs typeface="Times New Roman" panose="02020603050405020304" pitchFamily="18" charset="0"/>
              </a:rPr>
              <a:t>Этапы 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LT Amber"/>
                <a:cs typeface="Times New Roman" panose="02020603050405020304" pitchFamily="18" charset="0"/>
              </a:rPr>
              <a:t>коррекционно-развивающей работы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CAE890-2094-44B3-AC3C-D09FCB863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4354" y="2827338"/>
            <a:ext cx="10555393" cy="6471461"/>
          </a:xfrm>
        </p:spPr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231371E-3120-4B57-B858-3BBC2819C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771526"/>
              </p:ext>
            </p:extLst>
          </p:nvPr>
        </p:nvGraphicFramePr>
        <p:xfrm>
          <a:off x="1441450" y="2591705"/>
          <a:ext cx="13888295" cy="8364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ject 3">
            <a:extLst>
              <a:ext uri="{FF2B5EF4-FFF2-40B4-BE49-F238E27FC236}">
                <a16:creationId xmlns:a16="http://schemas.microsoft.com/office/drawing/2014/main" id="{8DD901E8-8840-40DA-AAF8-7DCEF373E379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1CC19-B31C-4AE6-9764-00D827E31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471187"/>
            <a:ext cx="16460682" cy="677108"/>
          </a:xfrm>
        </p:spPr>
        <p:txBody>
          <a:bodyPr/>
          <a:lstStyle/>
          <a:p>
            <a:pPr algn="ctr"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LT Amber"/>
                <a:cs typeface="Times New Roman" panose="02020603050405020304" pitchFamily="18" charset="0"/>
              </a:rPr>
              <a:t>Содержание коррекционной работы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BE6CBA-BD17-4EC9-90AB-F0A67F6DC2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F327E73-C4CF-41B1-A75A-3B42A46A48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478445"/>
              </p:ext>
            </p:extLst>
          </p:nvPr>
        </p:nvGraphicFramePr>
        <p:xfrm>
          <a:off x="1136651" y="2303756"/>
          <a:ext cx="12572999" cy="829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ject 3">
            <a:extLst>
              <a:ext uri="{FF2B5EF4-FFF2-40B4-BE49-F238E27FC236}">
                <a16:creationId xmlns:a16="http://schemas.microsoft.com/office/drawing/2014/main" id="{63E251EF-219C-4C42-AD70-9FBF69BE23E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DE022-2A1B-40B2-BB9A-742091A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1" y="320676"/>
            <a:ext cx="15647120" cy="677108"/>
          </a:xfrm>
        </p:spPr>
        <p:txBody>
          <a:bodyPr rtlCol="0"/>
          <a:lstStyle/>
          <a:p>
            <a:pPr algn="ctr">
              <a:defRPr/>
            </a:pPr>
            <a: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Методы диагностики ребенка с ОВЗ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B4E595A-8792-4F73-9DE8-DE38FB2C9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075058"/>
              </p:ext>
            </p:extLst>
          </p:nvPr>
        </p:nvGraphicFramePr>
        <p:xfrm>
          <a:off x="755650" y="997785"/>
          <a:ext cx="14478000" cy="9990888"/>
        </p:xfrm>
        <a:graphic>
          <a:graphicData uri="http://schemas.openxmlformats.org/drawingml/2006/table">
            <a:tbl>
              <a:tblPr/>
              <a:tblGrid>
                <a:gridCol w="14478000">
                  <a:extLst>
                    <a:ext uri="{9D8B030D-6E8A-4147-A177-3AD203B41FA5}">
                      <a16:colId xmlns:a16="http://schemas.microsoft.com/office/drawing/2014/main" val="1217376110"/>
                    </a:ext>
                  </a:extLst>
                </a:gridCol>
              </a:tblGrid>
              <a:tr h="8642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Изучение документации, получение информации о ребенке</a:t>
                      </a:r>
                    </a:p>
                  </a:txBody>
                  <a:tcPr marL="52325" marR="52325" marT="52315" marB="523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805648"/>
                  </a:ext>
                </a:extLst>
              </a:tr>
              <a:tr h="17083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Беседа с родителями. Изучение анамнестических данных, медицинской документации</a:t>
                      </a:r>
                    </a:p>
                  </a:txBody>
                  <a:tcPr marL="52325" marR="52325" marT="52315" marB="523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969116"/>
                  </a:ext>
                </a:extLst>
              </a:tr>
              <a:tr h="170837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Интервьюирование, наблюдение за ребенком в период адаптации, изучение работ, выполненных на занятиях</a:t>
                      </a:r>
                    </a:p>
                  </a:txBody>
                  <a:tcPr marL="52325" marR="52325" marT="52315" marB="523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582655"/>
                  </a:ext>
                </a:extLst>
              </a:tr>
              <a:tr h="10286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Наблюдение во время занятий, игр и т.д.. Экспертный опрос педагога.</a:t>
                      </a:r>
                    </a:p>
                  </a:txBody>
                  <a:tcPr marL="52325" marR="52325" marT="52315" marB="523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550702"/>
                  </a:ext>
                </a:extLst>
              </a:tr>
              <a:tr h="16728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Диагностика  высших психических функций, познавательной деятельности.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 Психологическое обследование. Дефектологическое обследование.</a:t>
                      </a:r>
                    </a:p>
                  </a:txBody>
                  <a:tcPr marL="52325" marR="52325" marT="52315" marB="523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316422"/>
                  </a:ext>
                </a:extLst>
              </a:tr>
              <a:tr h="8728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Наблюдение за речью ребенка. Беседы. Логопедическое обследование.</a:t>
                      </a:r>
                    </a:p>
                  </a:txBody>
                  <a:tcPr marL="52325" marR="52325" marT="52315" marB="523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096087"/>
                  </a:ext>
                </a:extLst>
              </a:tr>
              <a:tr h="8642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Наблюдение за ребенком на занятиях и в играх. </a:t>
                      </a:r>
                    </a:p>
                  </a:txBody>
                  <a:tcPr marL="52325" marR="52325" marT="52315" marB="523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2525"/>
                  </a:ext>
                </a:extLst>
              </a:tr>
              <a:tr h="1271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Индивидуальные беседы или игры с ребенком.</a:t>
                      </a:r>
                    </a:p>
                  </a:txBody>
                  <a:tcPr marL="52325" marR="52325" marT="52315" marB="523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334753"/>
                  </a:ext>
                </a:extLst>
              </a:tr>
            </a:tbl>
          </a:graphicData>
        </a:graphic>
      </p:graphicFrame>
      <p:pic>
        <p:nvPicPr>
          <p:cNvPr id="5" name="object 3">
            <a:extLst>
              <a:ext uri="{FF2B5EF4-FFF2-40B4-BE49-F238E27FC236}">
                <a16:creationId xmlns:a16="http://schemas.microsoft.com/office/drawing/2014/main" id="{D9FB3DBB-ABFB-45F8-821E-4F7102E2934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1CC512-9A56-4371-9405-2578C9A750B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1851" y="667919"/>
            <a:ext cx="14097000" cy="10012783"/>
          </a:xfrm>
          <a:gradFill rotWithShape="1">
            <a:gsLst>
              <a:gs pos="0">
                <a:srgbClr val="99CC00"/>
              </a:gs>
              <a:gs pos="50000">
                <a:srgbClr val="FFFFFF"/>
              </a:gs>
              <a:gs pos="100000">
                <a:srgbClr val="99CC00"/>
              </a:gs>
            </a:gsLst>
            <a:lin ang="5400000" scaled="1"/>
          </a:gradFill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50781" tIns="75390" rIns="150781" bIns="75390" numCol="1" rtlCol="0" anchor="t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200000"/>
              </a:lnSpc>
              <a:defRPr/>
            </a:pPr>
            <a:r>
              <a:rPr lang="ru-RU" sz="59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Старый школьный афоризм гласит: </a:t>
            </a:r>
            <a:br>
              <a:rPr lang="ru-RU" sz="59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93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«Самое сложное в работе с детьми – </a:t>
            </a:r>
            <a:br>
              <a:rPr lang="ru-RU" sz="593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93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работа с их родителями».</a:t>
            </a:r>
            <a:endParaRPr lang="ru-RU" sz="6596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333491B3-610C-4A96-9FC1-7267D57B76F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Oval 1">
            <a:extLst>
              <a:ext uri="{FF2B5EF4-FFF2-40B4-BE49-F238E27FC236}">
                <a16:creationId xmlns:a16="http://schemas.microsoft.com/office/drawing/2014/main" id="{F200CF50-DB7B-40C6-A28B-E23E81E8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51" y="457282"/>
            <a:ext cx="13639800" cy="1662254"/>
          </a:xfrm>
          <a:prstGeom prst="ellipse">
            <a:avLst/>
          </a:prstGeom>
          <a:solidFill>
            <a:srgbClr val="7030A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148406" tIns="77171" rIns="148406" bIns="77171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958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1. Растеря</a:t>
            </a:r>
            <a:r>
              <a:rPr lang="ru-RU" altLang="ru-RU" sz="3958" b="1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нность</a:t>
            </a:r>
            <a:r>
              <a:rPr lang="ru-RU" altLang="ru-RU" sz="3958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ru-RU" altLang="ru-RU" sz="3958" i="1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(«Что произошло?»)</a:t>
            </a:r>
          </a:p>
        </p:txBody>
      </p:sp>
      <p:sp>
        <p:nvSpPr>
          <p:cNvPr id="6146" name="Oval 2">
            <a:extLst>
              <a:ext uri="{FF2B5EF4-FFF2-40B4-BE49-F238E27FC236}">
                <a16:creationId xmlns:a16="http://schemas.microsoft.com/office/drawing/2014/main" id="{3532D46B-8B61-4D8E-9B3F-D7923DDC2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51" y="2466293"/>
            <a:ext cx="13639800" cy="1662254"/>
          </a:xfrm>
          <a:prstGeom prst="ellipse">
            <a:avLst/>
          </a:prstGeom>
          <a:solidFill>
            <a:srgbClr val="7030A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148406" tIns="77171" rIns="148406" bIns="77171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958" dirty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2. </a:t>
            </a:r>
            <a:r>
              <a:rPr lang="ru-RU" altLang="ru-RU" sz="3958" b="1" dirty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Отрицание</a:t>
            </a:r>
            <a:r>
              <a:rPr lang="ru-RU" altLang="ru-RU" sz="3958" dirty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ru-RU" altLang="ru-RU" sz="3958" i="1" dirty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(«Да, но этого не может быть!»)</a:t>
            </a:r>
          </a:p>
        </p:txBody>
      </p:sp>
      <p:sp>
        <p:nvSpPr>
          <p:cNvPr id="6147" name="Oval 3">
            <a:extLst>
              <a:ext uri="{FF2B5EF4-FFF2-40B4-BE49-F238E27FC236}">
                <a16:creationId xmlns:a16="http://schemas.microsoft.com/office/drawing/2014/main" id="{E5695D6C-6913-4B40-A568-01F8C165A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850" y="7099660"/>
            <a:ext cx="13639801" cy="1662254"/>
          </a:xfrm>
          <a:prstGeom prst="ellipse">
            <a:avLst/>
          </a:prstGeom>
          <a:solidFill>
            <a:srgbClr val="7030A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148406" tIns="77171" rIns="148406" bIns="77171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958" dirty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4. </a:t>
            </a:r>
            <a:r>
              <a:rPr lang="ru-RU" altLang="ru-RU" sz="3958" b="1" dirty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Агрессия</a:t>
            </a:r>
            <a:r>
              <a:rPr lang="ru-RU" altLang="ru-RU" sz="3958" dirty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ru-RU" altLang="ru-RU" sz="3958" i="1" dirty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(«Почему именно я?!» )</a:t>
            </a:r>
          </a:p>
        </p:txBody>
      </p:sp>
      <p:sp>
        <p:nvSpPr>
          <p:cNvPr id="6148" name="Oval 4">
            <a:extLst>
              <a:ext uri="{FF2B5EF4-FFF2-40B4-BE49-F238E27FC236}">
                <a16:creationId xmlns:a16="http://schemas.microsoft.com/office/drawing/2014/main" id="{1D3D5555-95D5-40C2-BC0D-A229CC56D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850" y="4712298"/>
            <a:ext cx="13639801" cy="1662254"/>
          </a:xfrm>
          <a:prstGeom prst="ellipse">
            <a:avLst/>
          </a:prstGeom>
          <a:solidFill>
            <a:srgbClr val="7030A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148406" tIns="77171" rIns="148406" bIns="77171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2968" dirty="0">
              <a:solidFill>
                <a:srgbClr val="FFFFFF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958" dirty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3. </a:t>
            </a:r>
            <a:r>
              <a:rPr lang="ru-RU" altLang="ru-RU" sz="3958" b="1" dirty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Сделка</a:t>
            </a:r>
            <a:r>
              <a:rPr lang="ru-RU" altLang="ru-RU" sz="3958" dirty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ru-RU" altLang="ru-RU" sz="3958" i="1" dirty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(«Если так,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958" i="1" dirty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то должно быть какое-то средство… »)</a:t>
            </a:r>
            <a:r>
              <a:rPr lang="ru-RU" altLang="ru-RU" sz="3958" dirty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3958" dirty="0">
              <a:solidFill>
                <a:srgbClr val="FFFFFF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149" name="Oval 5">
            <a:extLst>
              <a:ext uri="{FF2B5EF4-FFF2-40B4-BE49-F238E27FC236}">
                <a16:creationId xmlns:a16="http://schemas.microsoft.com/office/drawing/2014/main" id="{1BF2639B-E8BD-48AC-926C-FC1EDCC5F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050" y="9144099"/>
            <a:ext cx="13639801" cy="1662252"/>
          </a:xfrm>
          <a:prstGeom prst="ellipse">
            <a:avLst/>
          </a:prstGeom>
          <a:solidFill>
            <a:srgbClr val="7030A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148406" tIns="77171" rIns="148406" bIns="77171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958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5. </a:t>
            </a:r>
            <a:r>
              <a:rPr lang="ru-RU" altLang="ru-RU" sz="3958" b="1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Депрессия</a:t>
            </a:r>
            <a:r>
              <a:rPr lang="ru-RU" altLang="ru-RU" sz="3958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 </a:t>
            </a:r>
            <a:r>
              <a:rPr lang="ru-RU" altLang="ru-RU" sz="3958" i="1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(«Для чего? Все бессмысленно!»)</a:t>
            </a: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C5178DC9-0F52-4AF0-8403-A0368660EE6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animBg="1"/>
      <p:bldP spid="6146" grpId="0" animBg="1"/>
      <p:bldP spid="6147" grpId="0" animBg="1"/>
      <p:bldP spid="6148" grpId="0" animBg="1"/>
      <p:bldP spid="61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Oval 6">
            <a:extLst>
              <a:ext uri="{FF2B5EF4-FFF2-40B4-BE49-F238E27FC236}">
                <a16:creationId xmlns:a16="http://schemas.microsoft.com/office/drawing/2014/main" id="{09E5FAC7-BE78-4D6A-AEBB-66F0D4446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51" y="2010807"/>
            <a:ext cx="13792200" cy="1662252"/>
          </a:xfrm>
          <a:prstGeom prst="ellipse">
            <a:avLst/>
          </a:prstGeom>
          <a:solidFill>
            <a:srgbClr val="7030A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lIns="148406" tIns="77171" rIns="148406" bIns="77171" anchor="ctr"/>
          <a:lstStyle/>
          <a:p>
            <a:pPr algn="ctr">
              <a:tabLst>
                <a:tab pos="0" algn="l"/>
                <a:tab pos="738216" algn="l"/>
                <a:tab pos="1479051" algn="l"/>
                <a:tab pos="2219884" algn="l"/>
                <a:tab pos="2960718" algn="l"/>
                <a:tab pos="3701552" algn="l"/>
                <a:tab pos="4442386" algn="l"/>
                <a:tab pos="5183219" algn="l"/>
                <a:tab pos="5924054" algn="l"/>
                <a:tab pos="6664887" algn="l"/>
                <a:tab pos="7405722" algn="l"/>
                <a:tab pos="8146555" algn="l"/>
                <a:tab pos="8887389" algn="l"/>
                <a:tab pos="9628222" algn="l"/>
                <a:tab pos="10369057" algn="l"/>
                <a:tab pos="11109890" algn="l"/>
                <a:tab pos="11850725" algn="l"/>
                <a:tab pos="12591558" algn="l"/>
                <a:tab pos="13332393" algn="l"/>
                <a:tab pos="14073226" algn="l"/>
                <a:tab pos="14814060" algn="l"/>
              </a:tabLst>
              <a:defRPr/>
            </a:pPr>
            <a:r>
              <a:rPr lang="ru-RU" sz="3958" dirty="0">
                <a:solidFill>
                  <a:srgbClr val="FF0000"/>
                </a:solidFill>
                <a:highlight>
                  <a:srgbClr val="00FFFF"/>
                </a:highlight>
                <a:cs typeface="Lucida Sans Unicode" charset="0"/>
              </a:rPr>
              <a:t>6. </a:t>
            </a:r>
            <a:r>
              <a:rPr lang="ru-RU" sz="3958" b="1" dirty="0">
                <a:solidFill>
                  <a:srgbClr val="FF0000"/>
                </a:solidFill>
                <a:highlight>
                  <a:srgbClr val="00FFFF"/>
                </a:highlight>
                <a:cs typeface="Lucida Sans Unicode" charset="0"/>
              </a:rPr>
              <a:t>Принятие</a:t>
            </a:r>
            <a:r>
              <a:rPr lang="ru-RU" sz="3958" dirty="0">
                <a:solidFill>
                  <a:srgbClr val="FF0000"/>
                </a:solidFill>
                <a:highlight>
                  <a:srgbClr val="00FFFF"/>
                </a:highlight>
                <a:cs typeface="Lucida Sans Unicode" charset="0"/>
              </a:rPr>
              <a:t> </a:t>
            </a:r>
            <a:r>
              <a:rPr lang="ru-RU" sz="3958" i="1" dirty="0">
                <a:solidFill>
                  <a:srgbClr val="FF0000"/>
                </a:solidFill>
                <a:highlight>
                  <a:srgbClr val="00FFFF"/>
                </a:highlight>
                <a:cs typeface="Lucida Sans Unicode" charset="0"/>
              </a:rPr>
              <a:t>(«Я осознаю только сейчас, что …»)</a:t>
            </a:r>
          </a:p>
        </p:txBody>
      </p:sp>
      <p:sp>
        <p:nvSpPr>
          <p:cNvPr id="6151" name="Oval 7">
            <a:extLst>
              <a:ext uri="{FF2B5EF4-FFF2-40B4-BE49-F238E27FC236}">
                <a16:creationId xmlns:a16="http://schemas.microsoft.com/office/drawing/2014/main" id="{13D4E2FD-AD27-478F-9302-D8A29EE0C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861" y="4823550"/>
            <a:ext cx="13792198" cy="1662254"/>
          </a:xfrm>
          <a:prstGeom prst="ellipse">
            <a:avLst/>
          </a:prstGeom>
          <a:solidFill>
            <a:srgbClr val="7030A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lIns="148406" tIns="77171" rIns="148406" bIns="77171" anchor="ctr"/>
          <a:lstStyle/>
          <a:p>
            <a:pPr algn="ctr">
              <a:tabLst>
                <a:tab pos="0" algn="l"/>
                <a:tab pos="738216" algn="l"/>
                <a:tab pos="1479051" algn="l"/>
                <a:tab pos="2219884" algn="l"/>
                <a:tab pos="2960718" algn="l"/>
                <a:tab pos="3701552" algn="l"/>
                <a:tab pos="4442386" algn="l"/>
                <a:tab pos="5183219" algn="l"/>
                <a:tab pos="5924054" algn="l"/>
                <a:tab pos="6664887" algn="l"/>
                <a:tab pos="7405722" algn="l"/>
                <a:tab pos="8146555" algn="l"/>
                <a:tab pos="8887389" algn="l"/>
                <a:tab pos="9628222" algn="l"/>
                <a:tab pos="10369057" algn="l"/>
                <a:tab pos="11109890" algn="l"/>
                <a:tab pos="11850725" algn="l"/>
                <a:tab pos="12591558" algn="l"/>
                <a:tab pos="13332393" algn="l"/>
                <a:tab pos="14073226" algn="l"/>
                <a:tab pos="14814060" algn="l"/>
              </a:tabLst>
              <a:defRPr/>
            </a:pPr>
            <a:r>
              <a:rPr lang="ru-RU" sz="3958" dirty="0">
                <a:solidFill>
                  <a:srgbClr val="FF0000"/>
                </a:solidFill>
                <a:highlight>
                  <a:srgbClr val="00FFFF"/>
                </a:highlight>
                <a:cs typeface="Lucida Sans Unicode" charset="0"/>
              </a:rPr>
              <a:t>7. </a:t>
            </a:r>
            <a:r>
              <a:rPr lang="ru-RU" sz="3958" b="1" dirty="0">
                <a:solidFill>
                  <a:srgbClr val="FF0000"/>
                </a:solidFill>
                <a:highlight>
                  <a:srgbClr val="00FFFF"/>
                </a:highlight>
                <a:cs typeface="Lucida Sans Unicode" charset="0"/>
              </a:rPr>
              <a:t>Активность</a:t>
            </a:r>
            <a:r>
              <a:rPr lang="ru-RU" sz="3958" dirty="0">
                <a:solidFill>
                  <a:srgbClr val="FF0000"/>
                </a:solidFill>
                <a:highlight>
                  <a:srgbClr val="00FFFF"/>
                </a:highlight>
                <a:cs typeface="Lucida Sans Unicode" charset="0"/>
              </a:rPr>
              <a:t> </a:t>
            </a:r>
            <a:r>
              <a:rPr lang="ru-RU" sz="3958" i="1" dirty="0">
                <a:solidFill>
                  <a:srgbClr val="FF0000"/>
                </a:solidFill>
                <a:highlight>
                  <a:srgbClr val="00FFFF"/>
                </a:highlight>
                <a:cs typeface="Lucida Sans Unicode" charset="0"/>
              </a:rPr>
              <a:t>(«Я делаю так …»)</a:t>
            </a:r>
          </a:p>
        </p:txBody>
      </p:sp>
      <p:sp>
        <p:nvSpPr>
          <p:cNvPr id="6152" name="Oval 8">
            <a:extLst>
              <a:ext uri="{FF2B5EF4-FFF2-40B4-BE49-F238E27FC236}">
                <a16:creationId xmlns:a16="http://schemas.microsoft.com/office/drawing/2014/main" id="{5B17C74A-83AC-4387-8029-17466E624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861" y="7654242"/>
            <a:ext cx="13792198" cy="1662254"/>
          </a:xfrm>
          <a:prstGeom prst="ellipse">
            <a:avLst/>
          </a:prstGeom>
          <a:solidFill>
            <a:srgbClr val="7030A0"/>
          </a:solidFill>
          <a:ln w="9360">
            <a:solidFill>
              <a:srgbClr val="8585E0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lIns="148406" tIns="77171" rIns="148406" bIns="77171" anchor="ctr"/>
          <a:lstStyle/>
          <a:p>
            <a:pPr algn="ctr">
              <a:tabLst>
                <a:tab pos="0" algn="l"/>
                <a:tab pos="738216" algn="l"/>
                <a:tab pos="1479051" algn="l"/>
                <a:tab pos="2219884" algn="l"/>
                <a:tab pos="2960718" algn="l"/>
                <a:tab pos="3701552" algn="l"/>
                <a:tab pos="4442386" algn="l"/>
                <a:tab pos="5183219" algn="l"/>
                <a:tab pos="5924054" algn="l"/>
                <a:tab pos="6664887" algn="l"/>
                <a:tab pos="7405722" algn="l"/>
                <a:tab pos="8146555" algn="l"/>
                <a:tab pos="8887389" algn="l"/>
                <a:tab pos="9628222" algn="l"/>
                <a:tab pos="10369057" algn="l"/>
                <a:tab pos="11109890" algn="l"/>
                <a:tab pos="11850725" algn="l"/>
                <a:tab pos="12591558" algn="l"/>
                <a:tab pos="13332393" algn="l"/>
                <a:tab pos="14073226" algn="l"/>
                <a:tab pos="14814060" algn="l"/>
              </a:tabLst>
              <a:defRPr/>
            </a:pPr>
            <a:r>
              <a:rPr lang="ru-RU" sz="3958" dirty="0">
                <a:solidFill>
                  <a:srgbClr val="FF0000"/>
                </a:solidFill>
                <a:highlight>
                  <a:srgbClr val="00FFFF"/>
                </a:highlight>
                <a:cs typeface="Lucida Sans Unicode" charset="0"/>
              </a:rPr>
              <a:t>8. </a:t>
            </a:r>
            <a:r>
              <a:rPr lang="ru-RU" sz="3958" b="1" dirty="0">
                <a:solidFill>
                  <a:srgbClr val="FF0000"/>
                </a:solidFill>
                <a:highlight>
                  <a:srgbClr val="00FFFF"/>
                </a:highlight>
                <a:cs typeface="Lucida Sans Unicode" charset="0"/>
              </a:rPr>
              <a:t>Солидарность</a:t>
            </a:r>
            <a:r>
              <a:rPr lang="ru-RU" sz="3958" dirty="0">
                <a:solidFill>
                  <a:srgbClr val="FF0000"/>
                </a:solidFill>
                <a:highlight>
                  <a:srgbClr val="00FFFF"/>
                </a:highlight>
                <a:cs typeface="Lucida Sans Unicode" charset="0"/>
              </a:rPr>
              <a:t> </a:t>
            </a:r>
            <a:r>
              <a:rPr lang="ru-RU" sz="3958" i="1" dirty="0">
                <a:solidFill>
                  <a:srgbClr val="FF0000"/>
                </a:solidFill>
                <a:highlight>
                  <a:srgbClr val="00FFFF"/>
                </a:highlight>
                <a:cs typeface="Lucida Sans Unicode" charset="0"/>
              </a:rPr>
              <a:t>(«Мы действуем»)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C48852F0-99AA-4DC1-A52C-54333815CB2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85EFA-F762-43BF-B663-412B08DF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806" y="900651"/>
            <a:ext cx="11551444" cy="115379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617" i="1" dirty="0">
                <a:solidFill>
                  <a:srgbClr val="00B050"/>
                </a:solidFill>
              </a:rPr>
              <a:t>В семьях с детьми, имеющими нарушения в развитии, обычно доминируют две модели воспитания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424ACB15-6D75-44D4-B218-DDCB1FB4C8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2532448"/>
              </p:ext>
            </p:extLst>
          </p:nvPr>
        </p:nvGraphicFramePr>
        <p:xfrm>
          <a:off x="1060451" y="4206875"/>
          <a:ext cx="13944600" cy="646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ject 3">
            <a:extLst>
              <a:ext uri="{FF2B5EF4-FFF2-40B4-BE49-F238E27FC236}">
                <a16:creationId xmlns:a16="http://schemas.microsoft.com/office/drawing/2014/main" id="{7C96E6F8-7DED-4151-9F4E-D263222E6BD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95FC97F-AE24-4CDB-908F-C00B74A8E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1" y="543668"/>
            <a:ext cx="14097000" cy="10012783"/>
          </a:xfrm>
          <a:prstGeom prst="rect">
            <a:avLst/>
          </a:prstGeom>
          <a:gradFill flip="none" rotWithShape="1">
            <a:gsLst>
              <a:gs pos="0">
                <a:srgbClr val="99CC00"/>
              </a:gs>
              <a:gs pos="50000">
                <a:srgbClr val="FFFFFF"/>
              </a:gs>
              <a:gs pos="100000">
                <a:srgbClr val="99CC00"/>
              </a:gs>
            </a:gsLst>
            <a:lin ang="5400000" scaled="1"/>
            <a:tileRect/>
          </a:gradFill>
          <a:ln w="76200" cmpd="tri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115000"/>
              </a:lnSpc>
              <a:spcAft>
                <a:spcPts val="1649"/>
              </a:spcAft>
              <a:defRPr/>
            </a:pPr>
            <a:endParaRPr lang="ru-RU" sz="4617" b="1" dirty="0">
              <a:solidFill>
                <a:srgbClr val="FF0000"/>
              </a:solidFill>
              <a:latin typeface="+mn-lt"/>
              <a:ea typeface="Calibri"/>
              <a:cs typeface="Times New Roman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EF687AB-95AF-483E-8EFC-EBA29F683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1" y="589387"/>
            <a:ext cx="15392400" cy="1218154"/>
          </a:xfrm>
          <a:solidFill>
            <a:schemeClr val="bg1"/>
          </a:solidFill>
        </p:spPr>
        <p:txBody>
          <a:bodyPr/>
          <a:lstStyle/>
          <a:p>
            <a:pPr algn="ctr">
              <a:defRPr/>
            </a:pPr>
            <a:r>
              <a:rPr lang="ru-RU" sz="3958" i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Тактика педагогического коллектива в процессе работы с родителями, воспитывающими ребёнка с ОВЗ</a:t>
            </a:r>
          </a:p>
        </p:txBody>
      </p:sp>
      <p:sp>
        <p:nvSpPr>
          <p:cNvPr id="25604" name="Содержимое 4">
            <a:extLst>
              <a:ext uri="{FF2B5EF4-FFF2-40B4-BE49-F238E27FC236}">
                <a16:creationId xmlns:a16="http://schemas.microsoft.com/office/drawing/2014/main" id="{922A2308-9D33-43E6-9D3E-043D6136A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051" y="3298727"/>
            <a:ext cx="13944600" cy="4263090"/>
          </a:xfrm>
          <a:solidFill>
            <a:schemeClr val="bg2"/>
          </a:solidFill>
        </p:spPr>
        <p:txBody>
          <a:bodyPr/>
          <a:lstStyle/>
          <a:p>
            <a:r>
              <a:rPr lang="ru-RU" altLang="ru-RU" sz="4617" dirty="0">
                <a:latin typeface="LT Amber"/>
                <a:cs typeface="Times New Roman" panose="02020603050405020304" pitchFamily="18" charset="0"/>
              </a:rPr>
              <a:t>Установление </a:t>
            </a:r>
            <a:r>
              <a:rPr lang="ru-RU" altLang="ru-RU" sz="4617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доверительного контакта </a:t>
            </a:r>
            <a:r>
              <a:rPr lang="ru-RU" altLang="ru-RU" sz="4617" dirty="0">
                <a:latin typeface="LT Amber"/>
                <a:cs typeface="Times New Roman" panose="02020603050405020304" pitchFamily="18" charset="0"/>
              </a:rPr>
              <a:t>с целью убеждения в том, что педагог их понимает, сочувствует им и пытается помочь</a:t>
            </a:r>
          </a:p>
          <a:p>
            <a:r>
              <a:rPr lang="ru-RU" altLang="ru-RU" sz="4617" dirty="0">
                <a:latin typeface="LT Amber"/>
                <a:cs typeface="Times New Roman" panose="02020603050405020304" pitchFamily="18" charset="0"/>
              </a:rPr>
              <a:t>Коррекция </a:t>
            </a:r>
            <a:r>
              <a:rPr lang="ru-RU" altLang="ru-RU" sz="4617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понимания родителем проблем ребёнка</a:t>
            </a:r>
            <a:r>
              <a:rPr lang="ru-RU" altLang="ru-RU" sz="4617" dirty="0">
                <a:latin typeface="LT Amber"/>
                <a:cs typeface="Times New Roman" panose="02020603050405020304" pitchFamily="18" charset="0"/>
              </a:rPr>
              <a:t> (перевод родительского восприятия проблем ребёнка с эмоционального уровня на рациональный)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9C2C54D0-59AA-42F0-A3DD-7DDCBCFE80B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E346B-FDA5-4618-9395-6DCD87D8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121" y="0"/>
            <a:ext cx="9170529" cy="118551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sz="3298" dirty="0">
                <a:solidFill>
                  <a:srgbClr val="FF0000"/>
                </a:solidFill>
              </a:rPr>
            </a:br>
            <a:br>
              <a:rPr lang="ru-RU" sz="3298" dirty="0">
                <a:solidFill>
                  <a:srgbClr val="FF0000"/>
                </a:solidFill>
              </a:rPr>
            </a:br>
            <a:r>
              <a:rPr lang="ru-RU" sz="4400" dirty="0">
                <a:solidFill>
                  <a:srgbClr val="FF0000"/>
                </a:solidFill>
                <a:latin typeface="LT Amber"/>
              </a:rPr>
              <a:t>ВЕКТОР РАЗВИТИЯ 2025</a:t>
            </a:r>
          </a:p>
        </p:txBody>
      </p:sp>
      <p:sp>
        <p:nvSpPr>
          <p:cNvPr id="87043" name="Объект 2">
            <a:extLst>
              <a:ext uri="{FF2B5EF4-FFF2-40B4-BE49-F238E27FC236}">
                <a16:creationId xmlns:a16="http://schemas.microsoft.com/office/drawing/2014/main" id="{A6047A14-86EB-49D1-B02B-4C61AF056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141" y="4289490"/>
            <a:ext cx="29837835" cy="276999"/>
          </a:xfrm>
        </p:spPr>
        <p:txBody>
          <a:bodyPr/>
          <a:lstStyle/>
          <a:p>
            <a:endParaRPr lang="ru-RU" altLang="ru-RU"/>
          </a:p>
        </p:txBody>
      </p:sp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id="{6D4B8B79-5E2A-41D8-8BE7-04E985C28005}"/>
              </a:ext>
            </a:extLst>
          </p:cNvPr>
          <p:cNvSpPr/>
          <p:nvPr/>
        </p:nvSpPr>
        <p:spPr>
          <a:xfrm>
            <a:off x="603251" y="2212130"/>
            <a:ext cx="5334000" cy="453073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atin typeface="LT Amber"/>
                <a:cs typeface="Times New Roman" panose="02020603050405020304" pitchFamily="18" charset="0"/>
              </a:rPr>
              <a:t>Адаптация обучающихся с ограниченными возможностями здоровья</a:t>
            </a:r>
          </a:p>
        </p:txBody>
      </p:sp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595883CA-737F-45C4-9A6D-F34DF1A782BE}"/>
              </a:ext>
            </a:extLst>
          </p:cNvPr>
          <p:cNvSpPr/>
          <p:nvPr/>
        </p:nvSpPr>
        <p:spPr>
          <a:xfrm>
            <a:off x="7461250" y="2212129"/>
            <a:ext cx="5334001" cy="3086511"/>
          </a:xfrm>
          <a:prstGeom prst="cloudCallout">
            <a:avLst>
              <a:gd name="adj1" fmla="val 12371072"/>
              <a:gd name="adj2" fmla="val 442513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atin typeface="LT Amber"/>
                <a:cs typeface="Times New Roman" panose="02020603050405020304" pitchFamily="18" charset="0"/>
              </a:rPr>
              <a:t>Условия организации обучения на дому</a:t>
            </a:r>
          </a:p>
        </p:txBody>
      </p:sp>
      <p:sp>
        <p:nvSpPr>
          <p:cNvPr id="7" name="Пузырек для мыслей: облако 6">
            <a:extLst>
              <a:ext uri="{FF2B5EF4-FFF2-40B4-BE49-F238E27FC236}">
                <a16:creationId xmlns:a16="http://schemas.microsoft.com/office/drawing/2014/main" id="{997114FC-FDCE-4066-BDE1-7E41E7CDAB76}"/>
              </a:ext>
            </a:extLst>
          </p:cNvPr>
          <p:cNvSpPr/>
          <p:nvPr/>
        </p:nvSpPr>
        <p:spPr>
          <a:xfrm>
            <a:off x="7156451" y="5654674"/>
            <a:ext cx="4648200" cy="190059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atin typeface="LT Amber"/>
                <a:cs typeface="Times New Roman" panose="02020603050405020304" pitchFamily="18" charset="0"/>
              </a:rPr>
              <a:t>Мониторинг и поддержка</a:t>
            </a:r>
          </a:p>
        </p:txBody>
      </p:sp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27250627-F3F2-4E3E-8E3F-23E9652A577C}"/>
              </a:ext>
            </a:extLst>
          </p:cNvPr>
          <p:cNvSpPr/>
          <p:nvPr/>
        </p:nvSpPr>
        <p:spPr>
          <a:xfrm rot="10800000" flipH="1" flipV="1">
            <a:off x="1060451" y="7670463"/>
            <a:ext cx="6400800" cy="3086511"/>
          </a:xfrm>
          <a:prstGeom prst="cloudCallout">
            <a:avLst>
              <a:gd name="adj1" fmla="val -396450"/>
              <a:gd name="adj2" fmla="val -32048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atin typeface="LT Amber"/>
                <a:cs typeface="Times New Roman" panose="02020603050405020304" pitchFamily="18" charset="0"/>
              </a:rPr>
              <a:t>Взаимодействие с ПМПК</a:t>
            </a:r>
          </a:p>
          <a:p>
            <a:pPr algn="ctr">
              <a:defRPr/>
            </a:pPr>
            <a:r>
              <a:rPr lang="ru-RU" sz="3600" dirty="0">
                <a:latin typeface="LT Amber"/>
                <a:cs typeface="Times New Roman" panose="02020603050405020304" pitchFamily="18" charset="0"/>
              </a:rPr>
              <a:t>Организация работы </a:t>
            </a:r>
            <a:r>
              <a:rPr lang="ru-RU" sz="3600" dirty="0" err="1">
                <a:latin typeface="LT Amber"/>
                <a:cs typeface="Times New Roman" panose="02020603050405020304" pitchFamily="18" charset="0"/>
              </a:rPr>
              <a:t>ППк</a:t>
            </a:r>
            <a:r>
              <a:rPr lang="ru-RU" sz="3600" dirty="0">
                <a:latin typeface="LT Amber"/>
                <a:cs typeface="Times New Roman" panose="02020603050405020304" pitchFamily="18" charset="0"/>
              </a:rPr>
              <a:t> ОУ</a:t>
            </a: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948F62B6-2EA5-479B-B2E4-65AE385CC40A}"/>
              </a:ext>
            </a:extLst>
          </p:cNvPr>
          <p:cNvSpPr/>
          <p:nvPr/>
        </p:nvSpPr>
        <p:spPr>
          <a:xfrm>
            <a:off x="8756651" y="7670463"/>
            <a:ext cx="5334001" cy="308651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atin typeface="LT Amber"/>
                <a:cs typeface="Times New Roman" panose="02020603050405020304" pitchFamily="18" charset="0"/>
              </a:rPr>
              <a:t>Принципы реализации изменений</a:t>
            </a:r>
          </a:p>
        </p:txBody>
      </p:sp>
      <p:pic>
        <p:nvPicPr>
          <p:cNvPr id="10" name="object 3">
            <a:extLst>
              <a:ext uri="{FF2B5EF4-FFF2-40B4-BE49-F238E27FC236}">
                <a16:creationId xmlns:a16="http://schemas.microsoft.com/office/drawing/2014/main" id="{05C8DE6C-918A-432D-934A-360D44788DB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2DC00-8435-43E9-B955-5CC2A48F6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250" y="625474"/>
            <a:ext cx="15163800" cy="106735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277" dirty="0">
                <a:latin typeface="LT Amber"/>
                <a:cs typeface="Times New Roman" panose="02020603050405020304" pitchFamily="18" charset="0"/>
              </a:rPr>
              <a:t>Первое родительское собрание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BD1AA-C029-43C3-85C7-E3AAA71D8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251" y="3862232"/>
            <a:ext cx="14401800" cy="49337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617" b="1" dirty="0">
                <a:solidFill>
                  <a:schemeClr val="tx2">
                    <a:lumMod val="60000"/>
                    <a:lumOff val="40000"/>
                  </a:schemeClr>
                </a:solidFill>
                <a:latin typeface="LT Amber"/>
              </a:rPr>
              <a:t>     </a:t>
            </a:r>
            <a:r>
              <a:rPr lang="ru-RU" sz="4617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для того, чтобы </a:t>
            </a:r>
          </a:p>
          <a:p>
            <a:pPr marL="753923" indent="-753923">
              <a:buFont typeface="Arial" pitchFamily="34" charset="0"/>
              <a:buChar char="•"/>
              <a:defRPr/>
            </a:pPr>
            <a:r>
              <a:rPr lang="ru-RU" sz="4617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познакомить  родителей друг с другом, </a:t>
            </a:r>
          </a:p>
          <a:p>
            <a:pPr marL="753923" indent="-753923">
              <a:buFont typeface="Arial" pitchFamily="34" charset="0"/>
              <a:buChar char="•"/>
              <a:defRPr/>
            </a:pPr>
            <a:r>
              <a:rPr lang="ru-RU" sz="4617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настроить семью на необходимость общения со школой, педагогами,</a:t>
            </a:r>
          </a:p>
          <a:p>
            <a:pPr marL="753923" indent="-753923">
              <a:buFont typeface="Arial" pitchFamily="34" charset="0"/>
              <a:buChar char="•"/>
              <a:defRPr/>
            </a:pPr>
            <a:r>
              <a:rPr lang="ru-RU" sz="4617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создать оптимистический настрой на учебную деятельность,</a:t>
            </a:r>
          </a:p>
          <a:p>
            <a:pPr marL="753923" indent="-753923">
              <a:buFont typeface="Arial" pitchFamily="34" charset="0"/>
              <a:buChar char="•"/>
              <a:defRPr/>
            </a:pPr>
            <a:r>
              <a:rPr lang="ru-RU" sz="4617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снять боязнь семьи перед школой.</a:t>
            </a:r>
          </a:p>
        </p:txBody>
      </p:sp>
      <p:sp>
        <p:nvSpPr>
          <p:cNvPr id="74756" name="Прямоугольник 3">
            <a:extLst>
              <a:ext uri="{FF2B5EF4-FFF2-40B4-BE49-F238E27FC236}">
                <a16:creationId xmlns:a16="http://schemas.microsoft.com/office/drawing/2014/main" id="{999F7510-2E7B-4C03-B438-F74BCD81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0" y="2513408"/>
            <a:ext cx="14940042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7256" b="1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  <a:t>Тема:  Мы вместе!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572A580D-ED34-43BB-82D4-235FFC3F26C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37F1E-2D0F-4D64-AF48-BFC056257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851" y="1023885"/>
            <a:ext cx="14372161" cy="166233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900" dirty="0">
                <a:solidFill>
                  <a:srgbClr val="FF0000"/>
                </a:solidFill>
                <a:effectLst/>
                <a:latin typeface="LT Amber"/>
                <a:cs typeface="Times New Roman" panose="02020603050405020304" pitchFamily="18" charset="0"/>
              </a:rPr>
              <a:t>Программа деятельности клуба </a:t>
            </a:r>
            <a:br>
              <a:rPr lang="ru-RU" sz="4900" dirty="0">
                <a:solidFill>
                  <a:srgbClr val="FF0000"/>
                </a:solidFill>
                <a:effectLst/>
                <a:latin typeface="LT Amber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effectLst/>
                <a:latin typeface="LT Amber"/>
                <a:cs typeface="Times New Roman" panose="02020603050405020304" pitchFamily="18" charset="0"/>
              </a:rPr>
              <a:t>«Школа родителя особого ребенка»</a:t>
            </a:r>
            <a:br>
              <a:rPr lang="ru-RU" b="1" dirty="0">
                <a:effectLst/>
              </a:rPr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11EF24-50F3-4468-8375-E0020E9B8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250" y="3578825"/>
            <a:ext cx="12725400" cy="6473624"/>
          </a:xfrm>
        </p:spPr>
        <p:txBody>
          <a:bodyPr>
            <a:normAutofit/>
          </a:bodyPr>
          <a:lstStyle/>
          <a:p>
            <a:pPr marL="135706" algn="ctr">
              <a:defRPr/>
            </a:pPr>
            <a:r>
              <a:rPr lang="ru-RU" sz="4617" u="sng" dirty="0">
                <a:latin typeface="LT Amber"/>
                <a:cs typeface="Times New Roman" panose="02020603050405020304" pitchFamily="18" charset="0"/>
              </a:rPr>
              <a:t>Цель программы: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ru-RU" sz="4617" dirty="0">
                <a:latin typeface="LT Amber"/>
                <a:cs typeface="Times New Roman" panose="02020603050405020304" pitchFamily="18" charset="0"/>
              </a:rPr>
              <a:t>повышение психолого-педагогической компетентности родителей в вопросах воспитания, развития и социальной адаптации детей;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ru-RU" sz="4617" dirty="0">
                <a:latin typeface="LT Amber"/>
                <a:cs typeface="Times New Roman" panose="02020603050405020304" pitchFamily="18" charset="0"/>
              </a:rPr>
              <a:t> привлечение родителей к сотрудничеству в плане единых подходов к воспитанию и обучению ребенка.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0B15BD6-4408-450E-A757-0BD7F9BB27A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7CD02-505A-44D0-8B79-A0F4059A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0" y="549275"/>
            <a:ext cx="12725400" cy="106830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617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Структура занятия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0AB66C-EC5B-4451-B04C-6DD7BCFF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051" y="2301875"/>
            <a:ext cx="14401799" cy="8815988"/>
          </a:xfrm>
        </p:spPr>
        <p:txBody>
          <a:bodyPr>
            <a:noAutofit/>
          </a:bodyPr>
          <a:lstStyle/>
          <a:p>
            <a:pPr marL="135706">
              <a:defRPr/>
            </a:pPr>
            <a:r>
              <a:rPr lang="ru-RU" sz="3958" dirty="0">
                <a:latin typeface="LT Amber"/>
                <a:cs typeface="Times New Roman" panose="02020603050405020304" pitchFamily="18" charset="0"/>
              </a:rPr>
              <a:t>Занятия родительского клуба проводятся примерно 1 раз в месяц.</a:t>
            </a:r>
          </a:p>
          <a:p>
            <a:pPr marL="135706">
              <a:defRPr/>
            </a:pPr>
            <a:r>
              <a:rPr lang="ru-RU" sz="3958" dirty="0">
                <a:latin typeface="LT Amber"/>
                <a:cs typeface="Times New Roman" panose="02020603050405020304" pitchFamily="18" charset="0"/>
              </a:rPr>
              <a:t>Продолжительность и время проведения одного занятия 1,5 - 2 часа.</a:t>
            </a:r>
          </a:p>
          <a:p>
            <a:pPr marL="135706" algn="ctr">
              <a:defRPr/>
            </a:pPr>
            <a:r>
              <a:rPr lang="ru-RU" sz="3958" b="1" dirty="0">
                <a:latin typeface="LT Amber"/>
                <a:cs typeface="Times New Roman" panose="02020603050405020304" pitchFamily="18" charset="0"/>
              </a:rPr>
              <a:t>Занятие состоит из 4-х частей:</a:t>
            </a:r>
          </a:p>
          <a:p>
            <a:pPr>
              <a:defRPr/>
            </a:pPr>
            <a:r>
              <a:rPr lang="ru-RU" sz="3958" b="1" dirty="0">
                <a:latin typeface="LT Amber"/>
                <a:cs typeface="Times New Roman" panose="02020603050405020304" pitchFamily="18" charset="0"/>
              </a:rPr>
              <a:t>1 часть -  информационная:</a:t>
            </a:r>
            <a:r>
              <a:rPr lang="ru-RU" sz="3958" dirty="0">
                <a:latin typeface="LT Amber"/>
                <a:cs typeface="Times New Roman" panose="02020603050405020304" pitchFamily="18" charset="0"/>
              </a:rPr>
              <a:t>  мини-лекция по обозначенной теме, которая может иллюстрироваться просмотром  видеосюжетов; рекомендации по работе с детьми в практической части занятия;  подготовка рабочих мест.</a:t>
            </a:r>
          </a:p>
          <a:p>
            <a:pPr>
              <a:defRPr/>
            </a:pPr>
            <a:r>
              <a:rPr lang="ru-RU" sz="3958" b="1" dirty="0">
                <a:latin typeface="LT Amber"/>
                <a:cs typeface="Times New Roman" panose="02020603050405020304" pitchFamily="18" charset="0"/>
              </a:rPr>
              <a:t>2 часть - практическая:</a:t>
            </a:r>
            <a:r>
              <a:rPr lang="ru-RU" sz="3958" dirty="0">
                <a:latin typeface="LT Amber"/>
                <a:cs typeface="Times New Roman" panose="02020603050405020304" pitchFamily="18" charset="0"/>
              </a:rPr>
              <a:t> практикум или мастер-класс для родителей, детско-родительский практикум - родители осваивают практические умения для самостоятельных занятий с детьми. </a:t>
            </a:r>
          </a:p>
          <a:p>
            <a:pPr>
              <a:defRPr/>
            </a:pPr>
            <a:endParaRPr lang="ru-RU" sz="1649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A030FF01-7D6F-4F5F-8467-2679B0E7538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8D534-33FB-4153-A5A4-778737768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749" y="854075"/>
            <a:ext cx="12801600" cy="94732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Структура занятия</a:t>
            </a:r>
            <a:br>
              <a:rPr lang="ru-RU" sz="7256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B140DC-20A6-4F94-B29A-DA2EB3919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050" y="2682875"/>
            <a:ext cx="13639800" cy="8626080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70000"/>
              </a:lnSpc>
              <a:defRPr/>
            </a:pPr>
            <a:r>
              <a:rPr lang="ru-RU" sz="6266" b="1" dirty="0">
                <a:latin typeface="LT Amber"/>
                <a:cs typeface="Times New Roman" panose="02020603050405020304" pitchFamily="18" charset="0"/>
              </a:rPr>
              <a:t>3 часть - игровая: </a:t>
            </a:r>
            <a:r>
              <a:rPr lang="ru-RU" sz="6266" dirty="0">
                <a:latin typeface="LT Amber"/>
                <a:cs typeface="Times New Roman" panose="02020603050405020304" pitchFamily="18" charset="0"/>
              </a:rPr>
              <a:t>разучивание новой развивающей игры.</a:t>
            </a:r>
          </a:p>
          <a:p>
            <a:pPr algn="just">
              <a:lnSpc>
                <a:spcPct val="170000"/>
              </a:lnSpc>
              <a:defRPr/>
            </a:pPr>
            <a:r>
              <a:rPr lang="ru-RU" sz="6266" b="1" dirty="0">
                <a:latin typeface="LT Amber"/>
                <a:cs typeface="Times New Roman" panose="02020603050405020304" pitchFamily="18" charset="0"/>
              </a:rPr>
              <a:t>4 часть - общение: </a:t>
            </a:r>
            <a:r>
              <a:rPr lang="ru-RU" sz="6266" dirty="0">
                <a:latin typeface="LT Amber"/>
                <a:cs typeface="Times New Roman" panose="02020603050405020304" pitchFamily="18" charset="0"/>
              </a:rPr>
              <a:t>это часть активного общения всех участников встречи и специалистов по поводу полученной информации и приобретенного опыта, осмысления происходящего, осознание своего реагирования на конкретные ситуации, психологическая и педагогическая интерпретация происходившего, возможность отрефлексировать свою позицию и стиль взаимодействия с ребенком.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F8B6C389-5AA9-43D5-A4E8-51FAA6D57AC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F1C84-285D-4403-A0E7-29B80CA64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50" y="473075"/>
            <a:ext cx="12559268" cy="609600"/>
          </a:xfrm>
        </p:spPr>
        <p:txBody>
          <a:bodyPr/>
          <a:lstStyle/>
          <a:p>
            <a:pPr algn="ctr">
              <a:defRPr/>
            </a:pPr>
            <a: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Тематический план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5678E1C-9D8D-429E-809D-1778877BB3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8711033"/>
              </p:ext>
            </p:extLst>
          </p:nvPr>
        </p:nvGraphicFramePr>
        <p:xfrm>
          <a:off x="298451" y="1379939"/>
          <a:ext cx="14630399" cy="9290293"/>
        </p:xfrm>
        <a:graphic>
          <a:graphicData uri="http://schemas.openxmlformats.org/drawingml/2006/table">
            <a:tbl>
              <a:tblPr/>
              <a:tblGrid>
                <a:gridCol w="7477099">
                  <a:extLst>
                    <a:ext uri="{9D8B030D-6E8A-4147-A177-3AD203B41FA5}">
                      <a16:colId xmlns:a16="http://schemas.microsoft.com/office/drawing/2014/main" val="1605095815"/>
                    </a:ext>
                  </a:extLst>
                </a:gridCol>
                <a:gridCol w="3865755">
                  <a:extLst>
                    <a:ext uri="{9D8B030D-6E8A-4147-A177-3AD203B41FA5}">
                      <a16:colId xmlns:a16="http://schemas.microsoft.com/office/drawing/2014/main" val="7866313"/>
                    </a:ext>
                  </a:extLst>
                </a:gridCol>
                <a:gridCol w="3287545">
                  <a:extLst>
                    <a:ext uri="{9D8B030D-6E8A-4147-A177-3AD203B41FA5}">
                      <a16:colId xmlns:a16="http://schemas.microsoft.com/office/drawing/2014/main" val="1048272460"/>
                    </a:ext>
                  </a:extLst>
                </a:gridCol>
              </a:tblGrid>
              <a:tr h="8743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ТЕМАТИКА ЗАСЕДАНИЙ</a:t>
                      </a: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</a:t>
                      </a: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</a:t>
                      </a: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086308"/>
                  </a:ext>
                </a:extLst>
              </a:tr>
              <a:tr h="25419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Нормативно-правовое сопровождение семьи, воспитывающей ребенка-инвалида.</a:t>
                      </a:r>
                      <a:endParaRPr kumimoji="0" lang="ru-RU" altLang="ru-RU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T Amber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Беседа</a:t>
                      </a:r>
                      <a:endParaRPr kumimoji="0" lang="ru-RU" altLang="ru-RU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T Amber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Социальный педагог</a:t>
                      </a:r>
                      <a:endParaRPr kumimoji="0" lang="ru-RU" altLang="ru-RU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T Amber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65079"/>
                  </a:ext>
                </a:extLst>
              </a:tr>
              <a:tr h="1734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«Воспитание аккуратности и опрятности у ребенка»</a:t>
                      </a:r>
                      <a:endParaRPr kumimoji="0" lang="ru-RU" altLang="ru-RU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T Amber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Дискуссионная встреча</a:t>
                      </a:r>
                      <a:endParaRPr kumimoji="0" lang="ru-RU" altLang="ru-RU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T Amber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Классный руководитель</a:t>
                      </a:r>
                      <a:endParaRPr kumimoji="0" lang="ru-RU" altLang="ru-RU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T Amber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172679"/>
                  </a:ext>
                </a:extLst>
              </a:tr>
              <a:tr h="12498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« Как обращаться с детским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«Я ХОЧУ!!!!!»»</a:t>
                      </a:r>
                      <a:endParaRPr kumimoji="0" lang="ru-RU" altLang="ru-RU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T Amber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Семинар-практикум </a:t>
                      </a:r>
                      <a:endParaRPr kumimoji="0" lang="ru-RU" altLang="ru-RU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T Amber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Учитель, психолог</a:t>
                      </a:r>
                      <a:endParaRPr kumimoji="0" lang="ru-RU" altLang="ru-RU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T Amber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751331"/>
                  </a:ext>
                </a:extLst>
              </a:tr>
              <a:tr h="28900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«Использование пальчиковой гимнастики в работе с детьми с ОВЗ» с показом упражнений, выставкой литературы.</a:t>
                      </a:r>
                      <a:endParaRPr kumimoji="0" lang="ru-RU" altLang="ru-RU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T Amber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Вечер вопросов и ответов</a:t>
                      </a:r>
                      <a:endParaRPr kumimoji="0" lang="ru-RU" altLang="ru-RU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T Amber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T Amber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Логопед</a:t>
                      </a:r>
                      <a:endParaRPr kumimoji="0" lang="ru-RU" altLang="ru-RU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T Amber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T Amber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T Amber"/>
                        <a:cs typeface="Times New Roman" panose="02020603050405020304" pitchFamily="18" charset="0"/>
                      </a:endParaRP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499836"/>
                  </a:ext>
                </a:extLst>
              </a:tr>
            </a:tbl>
          </a:graphicData>
        </a:graphic>
      </p:graphicFrame>
      <p:pic>
        <p:nvPicPr>
          <p:cNvPr id="5" name="object 3">
            <a:extLst>
              <a:ext uri="{FF2B5EF4-FFF2-40B4-BE49-F238E27FC236}">
                <a16:creationId xmlns:a16="http://schemas.microsoft.com/office/drawing/2014/main" id="{C8F808B5-7343-497F-82E9-0B7BF07062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65A96-D400-4174-A318-43C8312C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850" y="453264"/>
            <a:ext cx="14507442" cy="140178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900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Предполагаемые результаты: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E7AE3-04D3-4B50-A5B4-132930C68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051" y="1856365"/>
            <a:ext cx="13792200" cy="9261498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3958" dirty="0"/>
              <a:t>​  </a:t>
            </a:r>
            <a:r>
              <a:rPr lang="ru-RU" sz="3958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  <a:t>формирование эмоционального принятия индивидуальности ребенка </a:t>
            </a:r>
            <a:r>
              <a:rPr lang="ru-RU" sz="3958" dirty="0">
                <a:latin typeface="LT Amber"/>
                <a:cs typeface="Times New Roman" panose="02020603050405020304" pitchFamily="18" charset="0"/>
              </a:rPr>
              <a:t>и изменения уровня родительских притязаний, адекватности установок в отношении перспектив ребенка;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3958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  <a:t>осознание роли семьи и её влияния на формирование личности  ребенка;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3958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  <a:t>гармонизация</a:t>
            </a:r>
            <a:r>
              <a:rPr lang="ru-RU" sz="3958" dirty="0">
                <a:latin typeface="LT Amber"/>
                <a:cs typeface="Times New Roman" panose="02020603050405020304" pitchFamily="18" charset="0"/>
              </a:rPr>
              <a:t> детско-родительских отношений;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ru-RU" dirty="0"/>
          </a:p>
          <a:p>
            <a:pPr marL="135706"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D472A5BB-F5B1-4488-9223-3E48FAD7857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02B85E06-F710-43AB-BF37-AE943FBF81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5650" y="1060577"/>
            <a:ext cx="13335000" cy="897616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3958" dirty="0">
                <a:solidFill>
                  <a:prstClr val="black"/>
                </a:solidFill>
                <a:latin typeface="LT Amber"/>
                <a:cs typeface="Times New Roman" panose="02020603050405020304" pitchFamily="18" charset="0"/>
              </a:rPr>
              <a:t>вооружение родителей </a:t>
            </a:r>
            <a:r>
              <a:rPr lang="ru-RU" sz="3958" dirty="0">
                <a:solidFill>
                  <a:srgbClr val="0070C0"/>
                </a:solidFill>
                <a:latin typeface="LT Amber"/>
                <a:cs typeface="Times New Roman" panose="02020603050405020304" pitchFamily="18" charset="0"/>
              </a:rPr>
              <a:t>практическими приемами коррекции дефектов </a:t>
            </a:r>
            <a:r>
              <a:rPr lang="ru-RU" sz="3958" dirty="0">
                <a:solidFill>
                  <a:prstClr val="black"/>
                </a:solidFill>
                <a:latin typeface="LT Amber"/>
                <a:cs typeface="Times New Roman" panose="02020603050405020304" pitchFamily="18" charset="0"/>
              </a:rPr>
              <a:t>развития ребёнка;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ru-RU" sz="3958" dirty="0">
              <a:solidFill>
                <a:prstClr val="black"/>
              </a:solidFill>
              <a:latin typeface="LT Amber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3958" dirty="0">
                <a:solidFill>
                  <a:srgbClr val="0070C0"/>
                </a:solidFill>
                <a:latin typeface="LT Amber"/>
                <a:cs typeface="Times New Roman" panose="02020603050405020304" pitchFamily="18" charset="0"/>
              </a:rPr>
              <a:t>увеличение количества родителей</a:t>
            </a:r>
            <a:r>
              <a:rPr lang="ru-RU" sz="3958" dirty="0">
                <a:latin typeface="LT Amber"/>
                <a:cs typeface="Times New Roman" panose="02020603050405020304" pitchFamily="18" charset="0"/>
              </a:rPr>
              <a:t>, вовлеченных в коррекционный процесс  в качестве его  активных  участников;</a:t>
            </a:r>
          </a:p>
          <a:p>
            <a:pPr>
              <a:buNone/>
              <a:defRPr/>
            </a:pPr>
            <a:endParaRPr lang="ru-RU" sz="3958" dirty="0">
              <a:solidFill>
                <a:prstClr val="black"/>
              </a:solidFill>
              <a:latin typeface="LT Amber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3958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  <a:t>профилактика эмоционального выгорания родителей</a:t>
            </a:r>
            <a:r>
              <a:rPr lang="ru-RU" sz="3958" dirty="0">
                <a:solidFill>
                  <a:prstClr val="black"/>
                </a:solidFill>
                <a:latin typeface="LT Amber"/>
                <a:cs typeface="Times New Roman" panose="02020603050405020304" pitchFamily="18" charset="0"/>
              </a:rPr>
              <a:t>, формирование умений психологической защиты и самовосстановления.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A37184CE-2FA1-4855-B161-8419AF6A3F3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1A6A1-06C7-4D5F-8650-EED95D866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250" y="854075"/>
            <a:ext cx="13563600" cy="162004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65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 «помехам» сотрудничества относят:</a:t>
            </a:r>
            <a:endParaRPr lang="ru-RU" sz="4400" dirty="0">
              <a:solidFill>
                <a:srgbClr val="FF0000"/>
              </a:solidFill>
              <a:latin typeface="LT Amber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543CD8-FEC1-43D8-BCBD-38FC460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051" y="3050043"/>
            <a:ext cx="13411199" cy="825891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5400" dirty="0">
                <a:latin typeface="LT Amber"/>
                <a:cs typeface="Times New Roman" panose="02020603050405020304" pitchFamily="18" charset="0"/>
              </a:rPr>
              <a:t>1 - чувства родителей и педагога к ребенку,</a:t>
            </a:r>
          </a:p>
          <a:p>
            <a:pPr>
              <a:defRPr/>
            </a:pPr>
            <a:r>
              <a:rPr lang="ru-RU" sz="5400" dirty="0">
                <a:latin typeface="LT Amber"/>
                <a:cs typeface="Times New Roman" panose="02020603050405020304" pitchFamily="18" charset="0"/>
              </a:rPr>
              <a:t>2 - различные ценности (в понимании педагога и родителей),</a:t>
            </a:r>
          </a:p>
          <a:p>
            <a:pPr>
              <a:defRPr/>
            </a:pPr>
            <a:r>
              <a:rPr lang="ru-RU" sz="5400" dirty="0">
                <a:latin typeface="LT Amber"/>
                <a:cs typeface="Times New Roman" panose="02020603050405020304" pitchFamily="18" charset="0"/>
              </a:rPr>
              <a:t>3 - негативный опыт общения,</a:t>
            </a:r>
          </a:p>
          <a:p>
            <a:pPr>
              <a:defRPr/>
            </a:pPr>
            <a:r>
              <a:rPr lang="ru-RU" sz="5400" dirty="0">
                <a:latin typeface="LT Amber"/>
                <a:cs typeface="Times New Roman" panose="02020603050405020304" pitchFamily="18" charset="0"/>
              </a:rPr>
              <a:t>4 - отсутствие опыта воспитания ребенка,</a:t>
            </a:r>
          </a:p>
          <a:p>
            <a:pPr>
              <a:defRPr/>
            </a:pPr>
            <a:r>
              <a:rPr lang="ru-RU" sz="5400" dirty="0">
                <a:latin typeface="LT Amber"/>
                <a:cs typeface="Times New Roman" panose="02020603050405020304" pitchFamily="18" charset="0"/>
              </a:rPr>
              <a:t>5 - несоответствие результатов обучения ожиданиям родителей,</a:t>
            </a:r>
          </a:p>
          <a:p>
            <a:pPr>
              <a:defRPr/>
            </a:pPr>
            <a:r>
              <a:rPr lang="ru-RU" sz="5400" dirty="0">
                <a:latin typeface="LT Amber"/>
                <a:cs typeface="Times New Roman" panose="02020603050405020304" pitchFamily="18" charset="0"/>
              </a:rPr>
              <a:t>6 - боязнь подтверждения собственной некомпетентности,</a:t>
            </a:r>
          </a:p>
          <a:p>
            <a:pPr>
              <a:defRPr/>
            </a:pPr>
            <a:r>
              <a:rPr lang="ru-RU" sz="5400" dirty="0">
                <a:latin typeface="LT Amber"/>
                <a:cs typeface="Times New Roman" panose="02020603050405020304" pitchFamily="18" charset="0"/>
              </a:rPr>
              <a:t>7 - материальные трудности.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EB01F7FB-B2CE-4C47-BAFC-8BAD9CB82F1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ъект 2">
            <a:extLst>
              <a:ext uri="{FF2B5EF4-FFF2-40B4-BE49-F238E27FC236}">
                <a16:creationId xmlns:a16="http://schemas.microsoft.com/office/drawing/2014/main" id="{5A2D5A2D-EF6C-43BE-BB90-0DA9615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51" y="3978275"/>
            <a:ext cx="13106401" cy="4783821"/>
          </a:xfrm>
        </p:spPr>
        <p:txBody>
          <a:bodyPr/>
          <a:lstStyle/>
          <a:p>
            <a:r>
              <a:rPr lang="ru-RU" altLang="ru-RU" sz="3958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  <a:t>вселять в них уверенность</a:t>
            </a:r>
            <a:r>
              <a:rPr lang="ru-RU" altLang="ru-RU" sz="3958" dirty="0">
                <a:latin typeface="LT Amber"/>
                <a:cs typeface="Times New Roman" panose="02020603050405020304" pitchFamily="18" charset="0"/>
              </a:rPr>
              <a:t>, что обучение и воспитание будет иметь успех; </a:t>
            </a:r>
          </a:p>
          <a:p>
            <a:r>
              <a:rPr lang="ru-RU" altLang="ru-RU" sz="3958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  <a:t>поддерживать их при неудачах</a:t>
            </a:r>
            <a:r>
              <a:rPr lang="ru-RU" altLang="ru-RU" sz="3958" dirty="0">
                <a:latin typeface="LT Amber"/>
                <a:cs typeface="Times New Roman" panose="02020603050405020304" pitchFamily="18" charset="0"/>
              </a:rPr>
              <a:t>, привлекая внимание к положительным сторонам личности ребенка ;</a:t>
            </a:r>
          </a:p>
          <a:p>
            <a:r>
              <a:rPr lang="ru-RU" altLang="ru-RU" sz="3958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важно, чтобы родители увидели позитивное отношение учителя</a:t>
            </a:r>
            <a:r>
              <a:rPr lang="ru-RU" altLang="ru-RU" sz="3958" dirty="0">
                <a:latin typeface="LT Amber"/>
                <a:cs typeface="Times New Roman" panose="02020603050405020304" pitchFamily="18" charset="0"/>
              </a:rPr>
              <a:t>, классного руководителя к их ребенку, и могли быть уверены в том, что педагог действует именно в его интересах.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altLang="ru-RU" sz="3958" i="1" dirty="0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AD8FF8E0-CFFE-4FF2-9923-31F26DEB4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1" y="338884"/>
            <a:ext cx="13106400" cy="2615586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50000">
                <a:srgbClr val="FFFFFF"/>
              </a:gs>
              <a:gs pos="100000">
                <a:srgbClr val="99CC00"/>
              </a:gs>
            </a:gsLst>
            <a:lin ang="5400000" scaled="1"/>
          </a:gradFill>
          <a:ln w="76200" cmpd="tri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b="1" dirty="0">
                <a:latin typeface="LT Amber"/>
                <a:ea typeface="Calibri" panose="020F0502020204030204" pitchFamily="34" charset="0"/>
                <a:cs typeface="Times New Roman" panose="02020603050405020304" pitchFamily="18" charset="0"/>
              </a:rPr>
              <a:t>Специфические обязанности школы</a:t>
            </a:r>
            <a:r>
              <a:rPr lang="ru-RU" altLang="ru-RU" sz="4400" dirty="0">
                <a:latin typeface="LT Ambe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4400" b="1" dirty="0">
                <a:latin typeface="LT Amber"/>
                <a:ea typeface="Calibri" panose="020F0502020204030204" pitchFamily="34" charset="0"/>
                <a:cs typeface="Times New Roman" panose="02020603050405020304" pitchFamily="18" charset="0"/>
              </a:rPr>
              <a:t>по отношению к родителям детей с ОВЗ: 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80AB8579-E6B7-4D57-8E57-9B920D1A359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251" y="754300"/>
            <a:ext cx="13106399" cy="2897804"/>
          </a:xfrm>
        </p:spPr>
        <p:txBody>
          <a:bodyPr>
            <a:norm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  <a:latin typeface="LT Amber"/>
              </a:rPr>
              <a:t>«Как  правильно  организовать командную  работу?»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2" y="3933421"/>
            <a:ext cx="5562598" cy="376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 descr="http://misanec.ru/wp-content/uploads/2015/12/1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09250" y="3299385"/>
            <a:ext cx="4476282" cy="4358497"/>
          </a:xfrm>
          <a:prstGeom prst="rect">
            <a:avLst/>
          </a:prstGeom>
          <a:noFill/>
        </p:spPr>
      </p:pic>
      <p:pic>
        <p:nvPicPr>
          <p:cNvPr id="13316" name="Picture 4" descr="http://novogireevo.mos.ru/upload/medialibrary/7b9/2093uchenichsov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1451" y="5502275"/>
            <a:ext cx="5410200" cy="4711931"/>
          </a:xfrm>
          <a:prstGeom prst="rect">
            <a:avLst/>
          </a:prstGeom>
          <a:noFill/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7BFB2066-52D0-4FCC-BDA2-B0A7954DD19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E346B-FDA5-4618-9395-6DCD87D8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52376"/>
            <a:ext cx="17340298" cy="1107996"/>
          </a:xfrm>
        </p:spPr>
        <p:txBody>
          <a:bodyPr/>
          <a:lstStyle/>
          <a:p>
            <a:pPr algn="ctr">
              <a:defRPr/>
            </a:pPr>
            <a:r>
              <a:rPr lang="ru-RU" sz="3600" dirty="0">
                <a:solidFill>
                  <a:srgbClr val="FF0000"/>
                </a:solidFill>
                <a:latin typeface="LT Amber"/>
              </a:rPr>
              <a:t>ПРИНЦИПЫ РЕАЛИЗАЦИИ ИЗМЕНЕНИЙ</a:t>
            </a:r>
            <a:br>
              <a:rPr lang="ru-RU" sz="3600" dirty="0">
                <a:solidFill>
                  <a:srgbClr val="FF0000"/>
                </a:solidFill>
                <a:latin typeface="LT Amber"/>
              </a:rPr>
            </a:br>
            <a:r>
              <a:rPr lang="ru-RU" sz="3600" dirty="0">
                <a:solidFill>
                  <a:srgbClr val="FF0000"/>
                </a:solidFill>
                <a:latin typeface="LT Amber"/>
              </a:rPr>
              <a:t>ВЕКТОР РАЗВИТИЯ 2025</a:t>
            </a:r>
          </a:p>
        </p:txBody>
      </p:sp>
      <p:sp>
        <p:nvSpPr>
          <p:cNvPr id="88067" name="Объект 2">
            <a:extLst>
              <a:ext uri="{FF2B5EF4-FFF2-40B4-BE49-F238E27FC236}">
                <a16:creationId xmlns:a16="http://schemas.microsoft.com/office/drawing/2014/main" id="{75B3F516-9BEE-45AF-A2F9-C7A0AAA2D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141" y="4289490"/>
            <a:ext cx="29837835" cy="276999"/>
          </a:xfrm>
        </p:spPr>
        <p:txBody>
          <a:bodyPr/>
          <a:lstStyle/>
          <a:p>
            <a:endParaRPr lang="ru-RU" altLang="ru-RU"/>
          </a:p>
        </p:txBody>
      </p:sp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id="{6D4B8B79-5E2A-41D8-8BE7-04E985C28005}"/>
              </a:ext>
            </a:extLst>
          </p:cNvPr>
          <p:cNvSpPr/>
          <p:nvPr/>
        </p:nvSpPr>
        <p:spPr>
          <a:xfrm>
            <a:off x="908051" y="2212131"/>
            <a:ext cx="5791200" cy="344254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atin typeface="LT Amber"/>
                <a:cs typeface="Times New Roman" panose="02020603050405020304" pitchFamily="18" charset="0"/>
              </a:rPr>
              <a:t>Совершенствование организации инклюзивного образования</a:t>
            </a:r>
          </a:p>
        </p:txBody>
      </p:sp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595883CA-737F-45C4-9A6D-F34DF1A782BE}"/>
              </a:ext>
            </a:extLst>
          </p:cNvPr>
          <p:cNvSpPr/>
          <p:nvPr/>
        </p:nvSpPr>
        <p:spPr>
          <a:xfrm>
            <a:off x="7918451" y="2000080"/>
            <a:ext cx="5257800" cy="2714768"/>
          </a:xfrm>
          <a:prstGeom prst="cloudCallout">
            <a:avLst>
              <a:gd name="adj1" fmla="val 12371072"/>
              <a:gd name="adj2" fmla="val 442513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atin typeface="LT Amber"/>
                <a:cs typeface="Times New Roman" panose="02020603050405020304" pitchFamily="18" charset="0"/>
              </a:rPr>
              <a:t>Партнерство</a:t>
            </a:r>
          </a:p>
        </p:txBody>
      </p:sp>
      <p:sp>
        <p:nvSpPr>
          <p:cNvPr id="7" name="Пузырек для мыслей: облако 6">
            <a:extLst>
              <a:ext uri="{FF2B5EF4-FFF2-40B4-BE49-F238E27FC236}">
                <a16:creationId xmlns:a16="http://schemas.microsoft.com/office/drawing/2014/main" id="{997114FC-FDCE-4066-BDE1-7E41E7CDAB76}"/>
              </a:ext>
            </a:extLst>
          </p:cNvPr>
          <p:cNvSpPr/>
          <p:nvPr/>
        </p:nvSpPr>
        <p:spPr>
          <a:xfrm>
            <a:off x="7004051" y="5073500"/>
            <a:ext cx="4800600" cy="248177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atin typeface="LT Amber"/>
                <a:cs typeface="Times New Roman" panose="02020603050405020304" pitchFamily="18" charset="0"/>
              </a:rPr>
              <a:t>Кадры</a:t>
            </a:r>
          </a:p>
        </p:txBody>
      </p:sp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27250627-F3F2-4E3E-8E3F-23E9652A577C}"/>
              </a:ext>
            </a:extLst>
          </p:cNvPr>
          <p:cNvSpPr/>
          <p:nvPr/>
        </p:nvSpPr>
        <p:spPr>
          <a:xfrm rot="10800000" flipH="1" flipV="1">
            <a:off x="603250" y="7670463"/>
            <a:ext cx="6096001" cy="3086511"/>
          </a:xfrm>
          <a:prstGeom prst="cloudCallout">
            <a:avLst>
              <a:gd name="adj1" fmla="val -396450"/>
              <a:gd name="adj2" fmla="val -32048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</a:p>
          <a:p>
            <a:pPr algn="ctr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</a:p>
          <a:p>
            <a:pPr algn="ctr">
              <a:defRPr/>
            </a:pPr>
            <a:endParaRPr lang="ru-RU" sz="329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948F62B6-2EA5-479B-B2E4-65AE385CC40A}"/>
              </a:ext>
            </a:extLst>
          </p:cNvPr>
          <p:cNvSpPr/>
          <p:nvPr/>
        </p:nvSpPr>
        <p:spPr>
          <a:xfrm>
            <a:off x="8375651" y="7670463"/>
            <a:ext cx="5791199" cy="308651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atin typeface="LT Amber"/>
                <a:cs typeface="Times New Roman" panose="02020603050405020304" pitchFamily="18" charset="0"/>
              </a:rPr>
              <a:t>Взаимодействие с родителями</a:t>
            </a:r>
          </a:p>
        </p:txBody>
      </p:sp>
      <p:pic>
        <p:nvPicPr>
          <p:cNvPr id="10" name="object 3">
            <a:extLst>
              <a:ext uri="{FF2B5EF4-FFF2-40B4-BE49-F238E27FC236}">
                <a16:creationId xmlns:a16="http://schemas.microsoft.com/office/drawing/2014/main" id="{0E3ED69A-5CE7-4A4B-95AE-D885EA79F12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SC_2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97"/>
            <a:ext cx="15585011" cy="11308556"/>
          </a:xfrm>
          <a:prstGeom prst="rect">
            <a:avLst/>
          </a:prstGeom>
          <a:noFill/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AE1F3AB0-8A4D-42E2-B25D-66774AAD6BA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EA1C5C0-E352-4FF6-AB4A-95E050DB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67" y="551326"/>
            <a:ext cx="11101683" cy="738664"/>
          </a:xfrm>
        </p:spPr>
        <p:txBody>
          <a:bodyPr/>
          <a:lstStyle/>
          <a:p>
            <a:pPr algn="ctr"/>
            <a:r>
              <a:rPr lang="ru-RU" sz="48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Основная документация </a:t>
            </a:r>
            <a:r>
              <a:rPr lang="ru-RU" sz="4800" dirty="0" err="1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ПП</a:t>
            </a:r>
            <a:r>
              <a:rPr lang="ru-RU" sz="4800" cap="none" dirty="0" err="1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</a:t>
            </a:r>
            <a:endParaRPr lang="ru-RU" sz="4800" dirty="0">
              <a:solidFill>
                <a:srgbClr val="FF0000"/>
              </a:solidFill>
              <a:latin typeface="LT Amber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FBD70C6-B3BA-4723-A8D8-96D92940A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565" y="1717986"/>
            <a:ext cx="13997285" cy="8286385"/>
          </a:xfrm>
        </p:spPr>
        <p:txBody>
          <a:bodyPr>
            <a:normAutofit fontScale="92500" lnSpcReduction="10000"/>
          </a:bodyPr>
          <a:lstStyle/>
          <a:p>
            <a:endParaRPr lang="ru-RU" b="1" dirty="0"/>
          </a:p>
          <a:p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приказ о создании </a:t>
            </a:r>
            <a:r>
              <a:rPr lang="ru-RU" sz="3600" b="1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ППк</a:t>
            </a:r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 с утвержденным составом специалистов;</a:t>
            </a:r>
          </a:p>
          <a:p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положение о </a:t>
            </a:r>
            <a:r>
              <a:rPr lang="ru-RU" sz="3600" b="1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ППк</a:t>
            </a:r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;</a:t>
            </a:r>
          </a:p>
          <a:p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журнал учета заседаний </a:t>
            </a:r>
            <a:r>
              <a:rPr lang="ru-RU" sz="3600" b="1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ППк</a:t>
            </a:r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 и обучающихся, прошедших </a:t>
            </a:r>
            <a:r>
              <a:rPr lang="ru-RU" sz="3600" b="1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ППк</a:t>
            </a:r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 : дата, тематика заседания, вид консультации </a:t>
            </a:r>
          </a:p>
          <a:p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годовой план работы </a:t>
            </a:r>
            <a:r>
              <a:rPr lang="ru-RU" sz="3600" b="1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ППк</a:t>
            </a:r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;</a:t>
            </a:r>
          </a:p>
          <a:p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журнал записи детей на </a:t>
            </a:r>
            <a:r>
              <a:rPr lang="ru-RU" sz="3600" b="1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ППк</a:t>
            </a:r>
            <a:r>
              <a:rPr lang="ru-RU" sz="36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: вносятся Ф.И.О., дата рождения детей, направленных на консилиум, повод обращения и инициатор;</a:t>
            </a:r>
          </a:p>
          <a:p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журнал регистрации заключений и рекомендаций: </a:t>
            </a:r>
            <a:r>
              <a:rPr lang="ru-RU" sz="36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заполняется на каждом из заседании специалистами;</a:t>
            </a:r>
          </a:p>
          <a:p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протокол </a:t>
            </a:r>
            <a:r>
              <a:rPr lang="ru-RU" sz="3600" b="1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ППк</a:t>
            </a:r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:</a:t>
            </a:r>
            <a:r>
              <a:rPr lang="ru-RU" sz="36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 оформляется секретарем консилиума не позднее чем через 5 дней после его проведения и подписывается председателем и всеми членами </a:t>
            </a:r>
            <a:r>
              <a:rPr lang="ru-RU" sz="3600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ППк</a:t>
            </a:r>
            <a:r>
              <a:rPr lang="ru-RU" sz="36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. Председатель и члены </a:t>
            </a:r>
            <a:r>
              <a:rPr lang="ru-RU" sz="3600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ППк</a:t>
            </a:r>
            <a:r>
              <a:rPr lang="ru-RU" sz="36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 несут персональную ответственность за конфиденциальность информации о ребенке, полученной в процессе работы консилиума;</a:t>
            </a:r>
          </a:p>
          <a:p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карта динамики развития</a:t>
            </a:r>
            <a:r>
              <a:rPr lang="ru-RU" sz="36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;</a:t>
            </a:r>
          </a:p>
          <a:p>
            <a:r>
              <a:rPr lang="ru-RU" sz="3600" b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журнал направления на ПМПК</a:t>
            </a:r>
            <a:r>
              <a:rPr lang="ru-RU" sz="36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: ФИО, дата рождения, цель направления, причина направления, отметка о направления родителями;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5DEA91-3EFA-4FEF-B0AC-8C12DC3A61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99851" y="551326"/>
            <a:ext cx="2057399" cy="1293349"/>
          </a:xfrm>
          <a:prstGeom prst="rect">
            <a:avLst/>
          </a:prstGeom>
        </p:spPr>
      </p:pic>
      <p:pic>
        <p:nvPicPr>
          <p:cNvPr id="8" name="object 3">
            <a:extLst>
              <a:ext uri="{FF2B5EF4-FFF2-40B4-BE49-F238E27FC236}">
                <a16:creationId xmlns:a16="http://schemas.microsoft.com/office/drawing/2014/main" id="{AE49E819-2A7E-4303-AB33-84066A4A66D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3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Текст 2">
            <a:extLst>
              <a:ext uri="{FF2B5EF4-FFF2-40B4-BE49-F238E27FC236}">
                <a16:creationId xmlns:a16="http://schemas.microsoft.com/office/drawing/2014/main" id="{7029F1DB-7A12-4E8B-BB69-779DB9DA2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8673" y="5000779"/>
            <a:ext cx="10666177" cy="223941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5277" b="1" i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Мониторинговые </a:t>
            </a:r>
          </a:p>
          <a:p>
            <a:pPr algn="ctr">
              <a:defRPr/>
            </a:pPr>
            <a:r>
              <a:rPr lang="ru-RU" sz="5277" b="1" i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исследования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65990-C812-4154-BD71-77BA6380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052" y="2754456"/>
            <a:ext cx="13385637" cy="1692435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8913D43F-8733-4CEB-9D9D-DBF1AC7B0B8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3D7B3-16D2-437C-8C1F-D39082FF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endParaRPr lang="ru-RU" sz="3298" dirty="0"/>
          </a:p>
        </p:txBody>
      </p:sp>
      <p:pic>
        <p:nvPicPr>
          <p:cNvPr id="183299" name="Picture 2">
            <a:extLst>
              <a:ext uri="{FF2B5EF4-FFF2-40B4-BE49-F238E27FC236}">
                <a16:creationId xmlns:a16="http://schemas.microsoft.com/office/drawing/2014/main" id="{71CA2C7A-7032-4FED-AF35-B82497432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45"/>
            <a:ext cx="15843250" cy="1132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Содержимое 6">
            <a:extLst>
              <a:ext uri="{FF2B5EF4-FFF2-40B4-BE49-F238E27FC236}">
                <a16:creationId xmlns:a16="http://schemas.microsoft.com/office/drawing/2014/main" id="{7F63BBAB-E7D4-471F-9918-07C492983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205" y="2601150"/>
            <a:ext cx="18093690" cy="276999"/>
          </a:xfrm>
        </p:spPr>
        <p:txBody>
          <a:bodyPr/>
          <a:lstStyle/>
          <a:p>
            <a:endParaRPr lang="ru-RU" altLang="ru-RU" dirty="0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686FC438-44D3-43BE-B5DB-022FE805FA4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990A1-38C8-4DB6-A6C0-90EE4F64F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806" y="900651"/>
            <a:ext cx="11475244" cy="115379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900" dirty="0">
                <a:solidFill>
                  <a:srgbClr val="C00000"/>
                </a:solidFill>
                <a:latin typeface="LT Amber"/>
                <a:cs typeface="Times New Roman" panose="02020603050405020304" pitchFamily="18" charset="0"/>
              </a:rPr>
              <a:t>Направления мониторинговых исследований </a:t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84323" name="Содержимое 2">
            <a:extLst>
              <a:ext uri="{FF2B5EF4-FFF2-40B4-BE49-F238E27FC236}">
                <a16:creationId xmlns:a16="http://schemas.microsoft.com/office/drawing/2014/main" id="{DE56FFEB-6F83-4388-AF09-7B7D02444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1" y="2591942"/>
            <a:ext cx="12801599" cy="5779724"/>
          </a:xfrm>
        </p:spPr>
        <p:txBody>
          <a:bodyPr/>
          <a:lstStyle/>
          <a:p>
            <a:pPr eaLnBrk="1" hangingPunct="1"/>
            <a:r>
              <a:rPr lang="ru-RU" altLang="ru-RU" sz="4800" dirty="0">
                <a:latin typeface="LT Amber"/>
                <a:cs typeface="Times New Roman" panose="02020603050405020304" pitchFamily="18" charset="0"/>
              </a:rPr>
              <a:t>Социально- бытовые навыки  </a:t>
            </a:r>
          </a:p>
          <a:p>
            <a:pPr eaLnBrk="1" hangingPunct="1"/>
            <a:r>
              <a:rPr lang="ru-RU" altLang="ru-RU" sz="4800" dirty="0">
                <a:latin typeface="LT Amber"/>
                <a:cs typeface="Times New Roman" panose="02020603050405020304" pitchFamily="18" charset="0"/>
              </a:rPr>
              <a:t>Предметно- манипулятивная деятельность</a:t>
            </a:r>
          </a:p>
          <a:p>
            <a:pPr eaLnBrk="1" hangingPunct="1"/>
            <a:r>
              <a:rPr lang="ru-RU" altLang="ru-RU" sz="4800" dirty="0">
                <a:latin typeface="LT Amber"/>
                <a:cs typeface="Times New Roman" panose="02020603050405020304" pitchFamily="18" charset="0"/>
              </a:rPr>
              <a:t>Учебная деятельность</a:t>
            </a:r>
          </a:p>
          <a:p>
            <a:pPr eaLnBrk="1" hangingPunct="1"/>
            <a:r>
              <a:rPr lang="ru-RU" altLang="ru-RU" sz="4800" dirty="0">
                <a:latin typeface="LT Amber"/>
                <a:cs typeface="Times New Roman" panose="02020603050405020304" pitchFamily="18" charset="0"/>
              </a:rPr>
              <a:t>Продуктивные виды деятельности</a:t>
            </a:r>
          </a:p>
          <a:p>
            <a:pPr eaLnBrk="1" hangingPunct="1"/>
            <a:r>
              <a:rPr lang="ru-RU" altLang="ru-RU" sz="4800" dirty="0">
                <a:latin typeface="LT Amber"/>
                <a:cs typeface="Times New Roman" panose="02020603050405020304" pitchFamily="18" charset="0"/>
              </a:rPr>
              <a:t>Ознакомление с окружающим миром</a:t>
            </a:r>
          </a:p>
          <a:p>
            <a:pPr eaLnBrk="1" hangingPunct="1"/>
            <a:r>
              <a:rPr lang="ru-RU" altLang="ru-RU" sz="4800" dirty="0">
                <a:latin typeface="LT Amber"/>
                <a:cs typeface="Times New Roman" panose="02020603050405020304" pitchFamily="18" charset="0"/>
              </a:rPr>
              <a:t>Чтение и письмо</a:t>
            </a:r>
          </a:p>
          <a:p>
            <a:pPr eaLnBrk="1" hangingPunct="1"/>
            <a:r>
              <a:rPr lang="ru-RU" altLang="ru-RU" sz="4800" dirty="0">
                <a:latin typeface="LT Amber"/>
                <a:cs typeface="Times New Roman" panose="02020603050405020304" pitchFamily="18" charset="0"/>
              </a:rPr>
              <a:t>Математические представления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395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AA75FD49-DC03-4781-8D1A-A8F6581BA91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86437-E63B-4E65-8CE3-7C42125B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85347" name="Picture 2">
            <a:extLst>
              <a:ext uri="{FF2B5EF4-FFF2-40B4-BE49-F238E27FC236}">
                <a16:creationId xmlns:a16="http://schemas.microsoft.com/office/drawing/2014/main" id="{4C052D9C-21F9-4B1C-9452-9F03520239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397"/>
            <a:ext cx="15690849" cy="11308556"/>
          </a:xfrm>
        </p:spPr>
      </p:pic>
      <p:pic>
        <p:nvPicPr>
          <p:cNvPr id="4" name="object 3">
            <a:extLst>
              <a:ext uri="{FF2B5EF4-FFF2-40B4-BE49-F238E27FC236}">
                <a16:creationId xmlns:a16="http://schemas.microsoft.com/office/drawing/2014/main" id="{D622C1E2-5C20-4CF9-8ABF-6CFC4D280C5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E60F-9AB5-4345-A6C5-44BDB970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380" y="754303"/>
            <a:ext cx="14324171" cy="1138773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87395" name="Picture 2" descr="C:\Users\User\Desktop\Д1.jpg">
            <a:extLst>
              <a:ext uri="{FF2B5EF4-FFF2-40B4-BE49-F238E27FC236}">
                <a16:creationId xmlns:a16="http://schemas.microsoft.com/office/drawing/2014/main" id="{82AD11A1-96BD-40EB-8CFC-7884733E7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4" b="13472"/>
          <a:stretch>
            <a:fillRect/>
          </a:stretch>
        </p:blipFill>
        <p:spPr bwMode="auto">
          <a:xfrm>
            <a:off x="1060451" y="2924393"/>
            <a:ext cx="4724399" cy="626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Прямоугольник 3">
            <a:extLst>
              <a:ext uri="{FF2B5EF4-FFF2-40B4-BE49-F238E27FC236}">
                <a16:creationId xmlns:a16="http://schemas.microsoft.com/office/drawing/2014/main" id="{882384B9-8C2E-4BD2-97E3-F99BB7D9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1" y="1618149"/>
            <a:ext cx="8610600" cy="83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Составляющие кейса</a:t>
            </a:r>
            <a:br>
              <a:rPr lang="ru-RU" altLang="ru-RU" sz="2968" i="1" dirty="0">
                <a:solidFill>
                  <a:schemeClr val="tx1"/>
                </a:solidFill>
                <a:latin typeface="LT Amber"/>
              </a:rPr>
            </a:br>
            <a:br>
              <a:rPr lang="ru-RU" altLang="ru-RU" sz="2968" i="1" dirty="0">
                <a:solidFill>
                  <a:schemeClr val="tx1"/>
                </a:solidFill>
                <a:latin typeface="LT Amber"/>
              </a:rPr>
            </a:br>
            <a:br>
              <a:rPr lang="ru-RU" altLang="ru-RU" sz="2968" i="1" dirty="0">
                <a:solidFill>
                  <a:schemeClr val="tx1"/>
                </a:solidFill>
                <a:latin typeface="LT Amber"/>
              </a:rPr>
            </a:br>
            <a:b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1. Характеристика</a:t>
            </a:r>
            <a:b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2. Заключение ПМПК (копия)</a:t>
            </a:r>
            <a:b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3. Справка МСЭ (при наличии)</a:t>
            </a:r>
            <a:b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4. ИПРА (ПРИ НАЛИЧИИ) </a:t>
            </a:r>
            <a:b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5.  СИПР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6. ИОМ</a:t>
            </a:r>
            <a:b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6. Логопедическое сопровождение</a:t>
            </a:r>
            <a:b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7. Дефектологическое сопровождение</a:t>
            </a:r>
            <a:b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altLang="ru-RU" sz="3958" i="1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8. Психологическое сопровождение</a:t>
            </a:r>
            <a:endParaRPr lang="ru-RU" altLang="ru-RU" sz="3958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964C1D72-5962-41DB-BD90-4C4AB4CAB66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>
            <a:extLst>
              <a:ext uri="{FF2B5EF4-FFF2-40B4-BE49-F238E27FC236}">
                <a16:creationId xmlns:a16="http://schemas.microsoft.com/office/drawing/2014/main" id="{16F4F89F-EBA7-4AD3-938A-DE10C5C1A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045167-61A0-4D94-9DC3-F66AA98CC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807" y="2091958"/>
            <a:ext cx="13227843" cy="6226320"/>
          </a:xfrm>
        </p:spPr>
        <p:txBody>
          <a:bodyPr/>
          <a:lstStyle/>
          <a:p>
            <a:pPr algn="ctr">
              <a:defRPr/>
            </a:pPr>
            <a:r>
              <a:rPr lang="ru-RU" sz="791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Специальная индивидуальная программа развития </a:t>
            </a:r>
          </a:p>
          <a:p>
            <a:pPr algn="ctr">
              <a:defRPr/>
            </a:pPr>
            <a:r>
              <a:rPr lang="ru-RU" sz="791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СИПР</a:t>
            </a:r>
          </a:p>
          <a:p>
            <a:pPr algn="ctr">
              <a:defRPr/>
            </a:pPr>
            <a:endParaRPr lang="ru-RU" sz="7915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T Amber"/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dirty="0">
                <a:solidFill>
                  <a:srgbClr val="7030A0"/>
                </a:solidFill>
                <a:latin typeface="LT Amber"/>
                <a:cs typeface="Times New Roman" pitchFamily="18" charset="0"/>
              </a:rPr>
              <a:t>Это программа разработанная для одного конкретного обучающегося, направленная на решение его проблем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FC46E310-FEAD-4D24-A536-B19AD4F5731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>
            <a:extLst>
              <a:ext uri="{FF2B5EF4-FFF2-40B4-BE49-F238E27FC236}">
                <a16:creationId xmlns:a16="http://schemas.microsoft.com/office/drawing/2014/main" id="{D088E5E1-1237-4292-AD5E-87BA74D63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38243" name="Объект 2">
            <a:extLst>
              <a:ext uri="{FF2B5EF4-FFF2-40B4-BE49-F238E27FC236}">
                <a16:creationId xmlns:a16="http://schemas.microsoft.com/office/drawing/2014/main" id="{2622F601-6089-47BF-8A5E-F3582B397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974161"/>
            <a:ext cx="14478000" cy="7258141"/>
          </a:xfrm>
        </p:spPr>
        <p:txBody>
          <a:bodyPr/>
          <a:lstStyle/>
          <a:p>
            <a:pPr marL="1130884" algn="just"/>
            <a:r>
              <a:rPr lang="ru-RU" altLang="ru-RU" sz="3958" b="1" dirty="0">
                <a:solidFill>
                  <a:srgbClr val="0841C8"/>
                </a:solidFill>
                <a:latin typeface="LT Amber"/>
                <a:cs typeface="Times New Roman" panose="02020603050405020304" pitchFamily="18" charset="0"/>
              </a:rPr>
              <a:t>СИПР</a:t>
            </a:r>
            <a:r>
              <a:rPr lang="ru-RU" altLang="ru-RU" sz="3958" dirty="0">
                <a:solidFill>
                  <a:srgbClr val="0841C8"/>
                </a:solidFill>
                <a:latin typeface="LT Amber"/>
                <a:cs typeface="Times New Roman" panose="02020603050405020304" pitchFamily="18" charset="0"/>
              </a:rPr>
              <a:t> составляется  на один год, цель и структура которого определяются индивидуальными возможностями и потребностями конкретного ребёнка. </a:t>
            </a:r>
          </a:p>
          <a:p>
            <a:pPr marL="1130884" algn="just"/>
            <a:r>
              <a:rPr lang="ru-RU" altLang="ru-RU" sz="3958" dirty="0">
                <a:solidFill>
                  <a:srgbClr val="0841C8"/>
                </a:solidFill>
                <a:latin typeface="LT Amber"/>
                <a:cs typeface="Times New Roman" panose="02020603050405020304" pitchFamily="18" charset="0"/>
              </a:rPr>
              <a:t>	Специалисты, участвующие в реализации СИПР: учитель класса и/или предмета, учитель-дефектолог, педагог-психолог, учитель-логопед, социальный педагог и др.</a:t>
            </a:r>
          </a:p>
          <a:p>
            <a:pPr marL="1130884" algn="just"/>
            <a:endParaRPr lang="ru-RU" altLang="ru-RU" sz="3958" dirty="0">
              <a:solidFill>
                <a:srgbClr val="0841C8"/>
              </a:solidFill>
              <a:latin typeface="LT Ambe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30884" algn="just"/>
            <a:r>
              <a:rPr lang="ru-RU" altLang="ru-RU" sz="3958" dirty="0">
                <a:solidFill>
                  <a:srgbClr val="0841C8"/>
                </a:solidFill>
                <a:latin typeface="LT Amber"/>
                <a:cs typeface="Times New Roman" panose="02020603050405020304" pitchFamily="18" charset="0"/>
              </a:rPr>
              <a:t>Образовательная организация устанавливает форму, периодичность, порядок проведения текущего контроля успеваемости в соответствии с локальным актом образовательной организации. </a:t>
            </a:r>
          </a:p>
          <a:p>
            <a:pPr marL="1130884"/>
            <a:endParaRPr lang="ru-RU" altLang="ru-RU" sz="3628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FDEBC0E9-1AB5-4B3F-9EF7-C440A2154F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5" descr="C:\Users\User\Desktop\Лучшая инклюзивная школа\Готовое\DSC_3585.jpg">
            <a:extLst>
              <a:ext uri="{FF2B5EF4-FFF2-40B4-BE49-F238E27FC236}">
                <a16:creationId xmlns:a16="http://schemas.microsoft.com/office/drawing/2014/main" id="{FDC787FD-A71F-4F8A-BE2C-91742F95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930275"/>
            <a:ext cx="5889873" cy="836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6" descr="C:\Users\User\Desktop\Лучшая инклюзивная школа\Готовое\DSC_3587.jpg">
            <a:extLst>
              <a:ext uri="{FF2B5EF4-FFF2-40B4-BE49-F238E27FC236}">
                <a16:creationId xmlns:a16="http://schemas.microsoft.com/office/drawing/2014/main" id="{CD093983-3D76-4765-971C-AC9FCDEF8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2911475"/>
            <a:ext cx="7421241" cy="801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ject 3">
            <a:extLst>
              <a:ext uri="{FF2B5EF4-FFF2-40B4-BE49-F238E27FC236}">
                <a16:creationId xmlns:a16="http://schemas.microsoft.com/office/drawing/2014/main" id="{0F64FB2F-A904-4BB4-BED7-ED725009F9F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354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89050" y="27354"/>
            <a:ext cx="5115050" cy="1125464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2450" y="2759075"/>
            <a:ext cx="12192000" cy="6106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400" spc="-16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ИЗМЕНЕНИЯ</a:t>
            </a:r>
            <a:r>
              <a:rPr lang="ru-RU" sz="4400" spc="-165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В</a:t>
            </a:r>
            <a:r>
              <a:rPr lang="ru-RU" sz="4400" spc="-206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spc="-33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ЗАКОНОДАТЕЛЬСТВЕ </a:t>
            </a:r>
            <a: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РОССИЙСКОЙ</a:t>
            </a:r>
            <a:r>
              <a:rPr lang="ru-RU" sz="4400" spc="-223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spc="-49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ФЕДЕРАЦИИ</a:t>
            </a:r>
            <a:r>
              <a:rPr lang="ru-RU" sz="4400" spc="-256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В</a:t>
            </a:r>
            <a:r>
              <a:rPr lang="ru-RU" sz="4400" spc="-28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spc="-16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СФЕРЕ </a:t>
            </a:r>
            <a:r>
              <a:rPr lang="ru-RU" sz="4400" spc="-99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ОБРАЗОВАНИЯ</a:t>
            </a:r>
            <a:r>
              <a:rPr lang="ru-RU" sz="4400" spc="-355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spc="-16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ОБУЧАЮЩИХСЯ</a:t>
            </a:r>
            <a:b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С</a:t>
            </a:r>
            <a:r>
              <a:rPr lang="ru-RU" sz="4400" spc="-115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ОВЗ и</a:t>
            </a:r>
            <a:r>
              <a:rPr lang="en-US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/</a:t>
            </a:r>
            <a: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или </a:t>
            </a:r>
            <a:r>
              <a:rPr lang="ru-RU" sz="4400" spc="-4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ИНВАЛИДНОСТЬЮ </a:t>
            </a:r>
            <a:br>
              <a:rPr lang="ru-RU" sz="4400" spc="-4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br>
              <a:rPr lang="ru-RU" sz="4400" spc="-4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br>
              <a:rPr lang="ru-RU" sz="4400" spc="-4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br>
              <a:rPr lang="en-US" sz="4400" spc="-41" dirty="0">
                <a:solidFill>
                  <a:srgbClr val="FFFF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400" spc="-41" dirty="0">
                <a:solidFill>
                  <a:srgbClr val="FFFF00"/>
                </a:solidFill>
                <a:latin typeface="LT Amber"/>
                <a:cs typeface="Times New Roman" panose="02020603050405020304" pitchFamily="18" charset="0"/>
              </a:rPr>
              <a:t>ВСТУПИЛИ В СИЛУ </a:t>
            </a:r>
            <a:br>
              <a:rPr lang="ru-RU" sz="4400" spc="-41" dirty="0">
                <a:solidFill>
                  <a:srgbClr val="FFFF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FFFF00"/>
                </a:solidFill>
                <a:latin typeface="LT Amber"/>
                <a:cs typeface="Times New Roman" panose="02020603050405020304" pitchFamily="18" charset="0"/>
              </a:rPr>
              <a:t>С</a:t>
            </a:r>
            <a:r>
              <a:rPr lang="ru-RU" sz="4400" spc="-181" dirty="0">
                <a:solidFill>
                  <a:srgbClr val="FFFF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LT Amber"/>
                <a:cs typeface="Times New Roman" panose="02020603050405020304" pitchFamily="18" charset="0"/>
              </a:rPr>
              <a:t>1</a:t>
            </a:r>
            <a:r>
              <a:rPr lang="ru-RU" sz="4400" spc="-173" dirty="0">
                <a:solidFill>
                  <a:srgbClr val="FFFF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spc="-58" dirty="0">
                <a:solidFill>
                  <a:srgbClr val="FFFF00"/>
                </a:solidFill>
                <a:latin typeface="LT Amber"/>
                <a:cs typeface="Times New Roman" panose="02020603050405020304" pitchFamily="18" charset="0"/>
              </a:rPr>
              <a:t>МАРТА</a:t>
            </a:r>
            <a:r>
              <a:rPr lang="ru-RU" sz="4400" spc="-140" dirty="0">
                <a:solidFill>
                  <a:srgbClr val="FFFF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LT Amber"/>
                <a:cs typeface="Times New Roman" panose="02020603050405020304" pitchFamily="18" charset="0"/>
              </a:rPr>
              <a:t>2025</a:t>
            </a:r>
            <a:r>
              <a:rPr lang="ru-RU" sz="4400" spc="-140" dirty="0">
                <a:solidFill>
                  <a:srgbClr val="FFFF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spc="-33" dirty="0">
                <a:solidFill>
                  <a:srgbClr val="FFFF00"/>
                </a:solidFill>
                <a:latin typeface="LT Amber"/>
                <a:cs typeface="Times New Roman" panose="02020603050405020304" pitchFamily="18" charset="0"/>
              </a:rPr>
              <a:t>ГОДА</a:t>
            </a:r>
            <a:endParaRPr sz="4400" spc="-420" dirty="0">
              <a:solidFill>
                <a:srgbClr val="FFFF00"/>
              </a:solidFill>
              <a:latin typeface="LT Amber"/>
            </a:endParaRPr>
          </a:p>
        </p:txBody>
      </p:sp>
    </p:spTree>
    <p:extLst>
      <p:ext uri="{BB962C8B-B14F-4D97-AF65-F5344CB8AC3E}">
        <p14:creationId xmlns:p14="http://schemas.microsoft.com/office/powerpoint/2010/main" val="2393035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>
            <a:extLst>
              <a:ext uri="{FF2B5EF4-FFF2-40B4-BE49-F238E27FC236}">
                <a16:creationId xmlns:a16="http://schemas.microsoft.com/office/drawing/2014/main" id="{BFE3E1FB-A7EA-4ED3-9590-A181CA327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FE6865-3FCA-4487-A537-A2FCEF7EC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451" y="1158875"/>
            <a:ext cx="13487400" cy="924434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C00000"/>
                </a:solidFill>
                <a:latin typeface="LT Amber"/>
                <a:cs typeface="Times New Roman" pitchFamily="18" charset="0"/>
              </a:rPr>
              <a:t>	</a:t>
            </a:r>
            <a:r>
              <a:rPr lang="ru-RU" sz="4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Целью</a:t>
            </a:r>
            <a:r>
              <a:rPr lang="ru-RU" sz="4800" dirty="0">
                <a:solidFill>
                  <a:srgbClr val="7030A0"/>
                </a:solidFill>
                <a:latin typeface="LT Amber"/>
                <a:cs typeface="Times New Roman" pitchFamily="18" charset="0"/>
              </a:rPr>
              <a:t> </a:t>
            </a:r>
            <a:r>
              <a:rPr lang="ru-RU" sz="48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реализации программы является обретение обучающимися таких </a:t>
            </a:r>
            <a:r>
              <a:rPr lang="ru-RU" sz="4800" b="1" dirty="0">
                <a:solidFill>
                  <a:srgbClr val="00B050"/>
                </a:solidFill>
                <a:latin typeface="LT Amber"/>
                <a:cs typeface="Times New Roman" pitchFamily="18" charset="0"/>
              </a:rPr>
              <a:t>жизненных компетенций</a:t>
            </a:r>
            <a:r>
              <a:rPr lang="ru-RU" sz="48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, которые позволяют ему достигать </a:t>
            </a:r>
            <a:r>
              <a:rPr lang="ru-RU" sz="4800" b="1" dirty="0">
                <a:solidFill>
                  <a:srgbClr val="FF0000"/>
                </a:solidFill>
                <a:latin typeface="LT Amber"/>
                <a:cs typeface="Times New Roman" pitchFamily="18" charset="0"/>
              </a:rPr>
              <a:t>максимально возможной самостоятельности в решении повседневных жизненных задач</a:t>
            </a:r>
            <a:r>
              <a:rPr lang="ru-RU" sz="48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, обеспечивают его </a:t>
            </a:r>
            <a:r>
              <a:rPr lang="ru-RU" sz="4800" b="1" dirty="0">
                <a:solidFill>
                  <a:srgbClr val="00B050"/>
                </a:solidFill>
                <a:latin typeface="LT Amber"/>
                <a:cs typeface="Times New Roman" pitchFamily="18" charset="0"/>
              </a:rPr>
              <a:t>включение в жизнь общества</a:t>
            </a:r>
            <a:r>
              <a:rPr lang="ru-RU" sz="4800" dirty="0">
                <a:solidFill>
                  <a:srgbClr val="00B050"/>
                </a:solidFill>
                <a:latin typeface="LT Amber"/>
                <a:cs typeface="Times New Roman" pitchFamily="18" charset="0"/>
              </a:rPr>
              <a:t> </a:t>
            </a:r>
            <a:r>
              <a:rPr lang="ru-RU" sz="48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на основе </a:t>
            </a:r>
            <a:r>
              <a:rPr lang="ru-RU" sz="4800" b="1" dirty="0">
                <a:solidFill>
                  <a:srgbClr val="00B050"/>
                </a:solidFill>
                <a:latin typeface="LT Amber"/>
                <a:cs typeface="Times New Roman" pitchFamily="18" charset="0"/>
              </a:rPr>
              <a:t>индивидуального поэтапного</a:t>
            </a:r>
            <a:r>
              <a:rPr lang="ru-RU" sz="48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, планомерного расширения жизненного опыта и повседневных социальных контактов в доступных для каждого обучающегося пределах.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10D2A87A-985F-447F-A495-C1A74CEFC96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>
            <a:extLst>
              <a:ext uri="{FF2B5EF4-FFF2-40B4-BE49-F238E27FC236}">
                <a16:creationId xmlns:a16="http://schemas.microsoft.com/office/drawing/2014/main" id="{3BC996BC-2B1D-483B-9B24-C7465B1F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701675"/>
            <a:ext cx="13944600" cy="118348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СИПР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 ориентирована на решение следующих задач:</a:t>
            </a:r>
          </a:p>
        </p:txBody>
      </p:sp>
      <p:sp>
        <p:nvSpPr>
          <p:cNvPr id="33795" name="Содержимое 2">
            <a:extLst>
              <a:ext uri="{FF2B5EF4-FFF2-40B4-BE49-F238E27FC236}">
                <a16:creationId xmlns:a16="http://schemas.microsoft.com/office/drawing/2014/main" id="{CC725B47-9A5B-45B8-8301-5273AD6F6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51" y="2212372"/>
            <a:ext cx="14325600" cy="8073053"/>
          </a:xfrm>
        </p:spPr>
        <p:txBody>
          <a:bodyPr>
            <a:normAutofit/>
          </a:bodyPr>
          <a:lstStyle/>
          <a:p>
            <a:pPr marL="1319365" indent="-753923" algn="just">
              <a:lnSpc>
                <a:spcPct val="150000"/>
              </a:lnSpc>
              <a:tabLst>
                <a:tab pos="227748" algn="l"/>
                <a:tab pos="295811" algn="l"/>
                <a:tab pos="2044493" algn="l"/>
                <a:tab pos="3413595" algn="l"/>
              </a:tabLst>
              <a:defRPr/>
            </a:pPr>
            <a:r>
              <a:rPr lang="ru-RU" sz="395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воспитательных, </a:t>
            </a:r>
          </a:p>
          <a:p>
            <a:pPr marL="1319365" indent="-753923" algn="just">
              <a:lnSpc>
                <a:spcPct val="150000"/>
              </a:lnSpc>
              <a:tabLst>
                <a:tab pos="227748" algn="l"/>
                <a:tab pos="295811" algn="l"/>
                <a:tab pos="2044493" algn="l"/>
                <a:tab pos="3413595" algn="l"/>
              </a:tabLst>
              <a:defRPr/>
            </a:pPr>
            <a:r>
              <a:rPr lang="ru-RU" sz="395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коррекционно-развивающих, </a:t>
            </a:r>
          </a:p>
          <a:p>
            <a:pPr marL="1319365" indent="-753923" algn="just">
              <a:lnSpc>
                <a:spcPct val="150000"/>
              </a:lnSpc>
              <a:tabLst>
                <a:tab pos="227748" algn="l"/>
                <a:tab pos="295811" algn="l"/>
                <a:tab pos="2044493" algn="l"/>
                <a:tab pos="3413595" algn="l"/>
              </a:tabLst>
              <a:defRPr/>
            </a:pPr>
            <a:r>
              <a:rPr lang="ru-RU" sz="395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образовательных, </a:t>
            </a:r>
          </a:p>
          <a:p>
            <a:pPr marL="1319365" indent="-753923" algn="just">
              <a:lnSpc>
                <a:spcPct val="150000"/>
              </a:lnSpc>
              <a:tabLst>
                <a:tab pos="227748" algn="l"/>
                <a:tab pos="295811" algn="l"/>
                <a:tab pos="2044493" algn="l"/>
                <a:tab pos="3413595" algn="l"/>
              </a:tabLst>
              <a:defRPr/>
            </a:pPr>
            <a:r>
              <a:rPr lang="ru-RU" sz="395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формирование жизненно значимых  навыков</a:t>
            </a:r>
            <a:r>
              <a:rPr lang="ru-RU" sz="395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958" dirty="0">
              <a:solidFill>
                <a:schemeClr val="tx1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9DA2291D-4B99-4680-A30A-BCFF64F9287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>
            <a:extLst>
              <a:ext uri="{FF2B5EF4-FFF2-40B4-BE49-F238E27FC236}">
                <a16:creationId xmlns:a16="http://schemas.microsoft.com/office/drawing/2014/main" id="{69948B55-2DCF-4F3A-BF8F-51C059277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603" y="473075"/>
            <a:ext cx="8700647" cy="1295400"/>
          </a:xfrm>
        </p:spPr>
        <p:txBody>
          <a:bodyPr/>
          <a:lstStyle/>
          <a:p>
            <a:pPr algn="ctr">
              <a:defRPr/>
            </a:pP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Задачи:</a:t>
            </a:r>
          </a:p>
        </p:txBody>
      </p:sp>
      <p:sp>
        <p:nvSpPr>
          <p:cNvPr id="34819" name="Содержимое 2">
            <a:extLst>
              <a:ext uri="{FF2B5EF4-FFF2-40B4-BE49-F238E27FC236}">
                <a16:creationId xmlns:a16="http://schemas.microsoft.com/office/drawing/2014/main" id="{02C909AD-810E-42CB-8E11-7EF32790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1" y="1974161"/>
            <a:ext cx="13716000" cy="8549478"/>
          </a:xfrm>
        </p:spPr>
        <p:txBody>
          <a:bodyPr>
            <a:normAutofit/>
          </a:bodyPr>
          <a:lstStyle/>
          <a:p>
            <a:pPr marL="1130884" algn="just">
              <a:tabLst>
                <a:tab pos="227748" algn="l"/>
                <a:tab pos="295811" algn="l"/>
                <a:tab pos="2044493" algn="l"/>
                <a:tab pos="3413595" algn="l"/>
              </a:tabLst>
              <a:defRPr/>
            </a:pPr>
            <a:r>
              <a:rPr lang="ru-RU" sz="3298" b="1" i="1" dirty="0">
                <a:solidFill>
                  <a:srgbClr val="00B050"/>
                </a:solidFill>
                <a:latin typeface="LT Amber"/>
                <a:cs typeface="Times New Roman" pitchFamily="18" charset="0"/>
              </a:rPr>
              <a:t>Воспитательные задачи</a:t>
            </a:r>
            <a:r>
              <a:rPr lang="ru-RU" sz="3298" dirty="0">
                <a:solidFill>
                  <a:srgbClr val="00B050"/>
                </a:solidFill>
                <a:latin typeface="LT Amber"/>
                <a:cs typeface="Times New Roman" pitchFamily="18" charset="0"/>
              </a:rPr>
              <a:t> </a:t>
            </a:r>
            <a:r>
              <a:rPr lang="ru-RU" sz="329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направлены на решение вопросов социализации, повышения самостоятельности обучающегося, воспитания у него положительных личностных качеств, положительной мотивации к обучению. </a:t>
            </a:r>
            <a:endParaRPr lang="ru-RU" sz="3298" dirty="0">
              <a:solidFill>
                <a:schemeClr val="tx1">
                  <a:lumMod val="75000"/>
                </a:schemeClr>
              </a:solidFill>
              <a:latin typeface="LT Amber"/>
              <a:ea typeface="Calibri" pitchFamily="34" charset="0"/>
              <a:cs typeface="Times New Roman" pitchFamily="18" charset="0"/>
            </a:endParaRPr>
          </a:p>
          <a:p>
            <a:pPr marL="1319365" indent="-753923" algn="just">
              <a:tabLst>
                <a:tab pos="227748" algn="l"/>
                <a:tab pos="295811" algn="l"/>
                <a:tab pos="2044493" algn="l"/>
                <a:tab pos="3413595" algn="l"/>
              </a:tabLst>
              <a:defRPr/>
            </a:pPr>
            <a:r>
              <a:rPr lang="ru-RU" sz="3298" b="1" i="1" dirty="0">
                <a:solidFill>
                  <a:srgbClr val="00B050"/>
                </a:solidFill>
                <a:latin typeface="LT Amber"/>
                <a:cs typeface="Times New Roman" pitchFamily="18" charset="0"/>
              </a:rPr>
              <a:t>     Коррекционно-развивающие задачи</a:t>
            </a:r>
            <a:r>
              <a:rPr lang="ru-RU" sz="3298" b="1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 </a:t>
            </a:r>
            <a:r>
              <a:rPr lang="ru-RU" sz="329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направлены на развитие компенсаторных механизмов становления психики и деятельности, на преодоление и предупреждение у обучающегося вторичных отклонений в развитии его познавательной сферы, поведения и личностных ориентиров.  </a:t>
            </a:r>
            <a:endParaRPr lang="ru-RU" sz="3298" dirty="0">
              <a:solidFill>
                <a:schemeClr val="tx1">
                  <a:lumMod val="75000"/>
                </a:schemeClr>
              </a:solidFill>
              <a:latin typeface="LT Amber"/>
              <a:ea typeface="Calibri" pitchFamily="34" charset="0"/>
              <a:cs typeface="Calibri" pitchFamily="34" charset="0"/>
            </a:endParaRPr>
          </a:p>
          <a:p>
            <a:pPr marL="1130884" algn="just">
              <a:tabLst>
                <a:tab pos="227748" algn="l"/>
                <a:tab pos="295811" algn="l"/>
                <a:tab pos="2044493" algn="l"/>
                <a:tab pos="3413595" algn="l"/>
              </a:tabLst>
              <a:defRPr/>
            </a:pPr>
            <a:r>
              <a:rPr lang="ru-RU" sz="3298" b="1" i="1" dirty="0">
                <a:solidFill>
                  <a:srgbClr val="00B050"/>
                </a:solidFill>
                <a:latin typeface="LT Amber"/>
                <a:cs typeface="Times New Roman" pitchFamily="18" charset="0"/>
              </a:rPr>
              <a:t>Образовательные задачи направлены</a:t>
            </a:r>
            <a:r>
              <a:rPr lang="ru-RU" sz="3298" b="1" dirty="0">
                <a:solidFill>
                  <a:srgbClr val="00B050"/>
                </a:solidFill>
                <a:latin typeface="LT Amber"/>
                <a:cs typeface="Times New Roman" pitchFamily="18" charset="0"/>
              </a:rPr>
              <a:t> </a:t>
            </a:r>
            <a:r>
              <a:rPr lang="ru-RU" sz="329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на обучение ребёнка способам             усвоения общественного опыта, развитие его познавательной активности, формирование всех видов (учебной, трудовой, игровой) деятельности. Важной образовательной задачей является обучение учащихся счету, письму и чтению </a:t>
            </a:r>
            <a:r>
              <a:rPr lang="ru-RU" sz="3298" i="1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в практической направленности</a:t>
            </a:r>
            <a:r>
              <a:rPr lang="ru-RU" sz="329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, которая ведется с учетом индивидуальных особенностей и возможностей каждого обучающегося.</a:t>
            </a:r>
          </a:p>
          <a:p>
            <a:pPr marL="1130884">
              <a:tabLst>
                <a:tab pos="227748" algn="l"/>
                <a:tab pos="295811" algn="l"/>
                <a:tab pos="2044493" algn="l"/>
                <a:tab pos="3413595" algn="l"/>
              </a:tabLst>
              <a:defRPr/>
            </a:pPr>
            <a:endParaRPr lang="ru-RU" sz="3958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0FA85E26-F544-4C01-A908-56FCC0D5F16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id="{FCAAC89F-EE51-4F93-9DA6-0FD19D162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97" y="429701"/>
            <a:ext cx="13570268" cy="1448134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800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Найти пункты структуры СИПР</a:t>
            </a:r>
            <a:b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dirty="0"/>
          </a:p>
        </p:txBody>
      </p:sp>
      <p:sp>
        <p:nvSpPr>
          <p:cNvPr id="9219" name="Содержимое 2">
            <a:extLst>
              <a:ext uri="{FF2B5EF4-FFF2-40B4-BE49-F238E27FC236}">
                <a16:creationId xmlns:a16="http://schemas.microsoft.com/office/drawing/2014/main" id="{EBC76D8A-BF08-4A91-B8CE-F72FD11A1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616075"/>
            <a:ext cx="15697200" cy="9263574"/>
          </a:xfrm>
        </p:spPr>
        <p:txBody>
          <a:bodyPr rtlCol="0">
            <a:normAutofit lnSpcReduction="10000"/>
          </a:bodyPr>
          <a:lstStyle/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Пояснительная записка;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Общие сведения о ребёнке; 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Характеристика с оценкой развития обучающегося на момент составления программы   и определяющую  приоритетные направления воспитания и обучения ребёнка; 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Перечень возможных задач, мероприятий и форм сотрудничества организации и семьи обучающегося; 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Учебный план;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Индивидуальный учебный план; 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Содержание образования в условиях организации и семьи; 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Организация реализации потребности в уходе и присмотре; 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Перечень специалистов, участвующих в разработке и реализации  программы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Программы отдельных учебных предметов;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Программа коррекционной работы;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Программа духовно-нравственного развития;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Программа формирования универсальных учебных действий обучающихся (базовых учебных действий);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Программа  формирования экологической культуры, здорового и безопасного образа жизни;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Программа внеурочной деятельности;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Перечень необходимых технических средств и дидактических материалов; 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Планируемые результаты освоения  программы обучающимися с ОВЗ;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Система оценки достижения планируемых результатов освоения программы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Система условий реализации программы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Средства мониторинга и оценки динамики обучения.</a:t>
            </a:r>
          </a:p>
          <a:p>
            <a:pPr>
              <a:defRPr/>
            </a:pPr>
            <a:endParaRPr lang="ru-RU" sz="2309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alibri" pitchFamily="34" charset="0"/>
              <a:buAutoNum type="arabicPeriod"/>
              <a:defRPr/>
            </a:pPr>
            <a:endParaRPr lang="ru-RU" sz="1979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064173C9-961B-4411-8C51-3ED90BF7F39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:a16="http://schemas.microsoft.com/office/drawing/2014/main" id="{FCAAC89F-EE51-4F93-9DA6-0FD19D162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97" y="429701"/>
            <a:ext cx="13570268" cy="187743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800" b="1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  <a:t>Найти пункты структуры СИПР</a:t>
            </a:r>
            <a:b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dirty="0"/>
          </a:p>
        </p:txBody>
      </p:sp>
      <p:sp>
        <p:nvSpPr>
          <p:cNvPr id="9219" name="Содержимое 2">
            <a:extLst>
              <a:ext uri="{FF2B5EF4-FFF2-40B4-BE49-F238E27FC236}">
                <a16:creationId xmlns:a16="http://schemas.microsoft.com/office/drawing/2014/main" id="{EBC76D8A-BF08-4A91-B8CE-F72FD11A1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616075"/>
            <a:ext cx="15697200" cy="9263574"/>
          </a:xfrm>
        </p:spPr>
        <p:txBody>
          <a:bodyPr rtlCol="0">
            <a:normAutofit lnSpcReduction="10000"/>
          </a:bodyPr>
          <a:lstStyle/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Пояснительная записка;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solidFill>
                  <a:srgbClr val="FF0000"/>
                </a:solidFill>
                <a:latin typeface="LT Amber"/>
                <a:cs typeface="Times New Roman" pitchFamily="18" charset="0"/>
              </a:rPr>
              <a:t>Общие сведения о ребёнке; 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solidFill>
                  <a:srgbClr val="FF0000"/>
                </a:solidFill>
                <a:latin typeface="LT Amber"/>
                <a:cs typeface="Times New Roman" pitchFamily="18" charset="0"/>
              </a:rPr>
              <a:t>Характеристика с оценкой развития обучающегося на момент составления программы   и определяющую  приоритетные направления воспитания и обучения ребёнка; 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solidFill>
                  <a:srgbClr val="FF0000"/>
                </a:solidFill>
                <a:latin typeface="LT Amber"/>
                <a:cs typeface="Times New Roman" pitchFamily="18" charset="0"/>
              </a:rPr>
              <a:t>Перечень возможных задач, мероприятий и форм сотрудничества организации и семьи обучающегося; 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Учебный план;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solidFill>
                  <a:srgbClr val="FF0000"/>
                </a:solidFill>
                <a:latin typeface="LT Amber"/>
                <a:cs typeface="Times New Roman" pitchFamily="18" charset="0"/>
              </a:rPr>
              <a:t>Индивидуальный учебный план; 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solidFill>
                  <a:srgbClr val="FF0000"/>
                </a:solidFill>
                <a:latin typeface="LT Amber"/>
                <a:cs typeface="Times New Roman" pitchFamily="18" charset="0"/>
              </a:rPr>
              <a:t>Содержание образования в условиях организации и семьи; 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solidFill>
                  <a:srgbClr val="FF0000"/>
                </a:solidFill>
                <a:latin typeface="LT Amber"/>
                <a:cs typeface="Times New Roman" pitchFamily="18" charset="0"/>
              </a:rPr>
              <a:t>Организация реализации потребности в уходе и присмотре; 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solidFill>
                  <a:srgbClr val="FF0000"/>
                </a:solidFill>
                <a:latin typeface="LT Amber"/>
                <a:cs typeface="Times New Roman" pitchFamily="18" charset="0"/>
              </a:rPr>
              <a:t>Перечень специалистов, участвующих в разработке и реализации  программы;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Программы отдельных учебных предметов;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Программа коррекционной работы;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Программа духовно-нравственного развития;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Программа формирования универсальных учебных действий обучающихся (базовых учебных действий);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Программа  формирования экологической культуры, здорового и безопасного образа жизни;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Программа внеурочной деятельности;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solidFill>
                  <a:srgbClr val="FF0000"/>
                </a:solidFill>
                <a:latin typeface="LT Amber"/>
                <a:cs typeface="Times New Roman" pitchFamily="18" charset="0"/>
              </a:rPr>
              <a:t>Перечень необходимых технических средств и дидактических материалов; 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Планируемые результаты освоения  программы обучающимися с ОВЗ;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Система оценки достижения планируемых результатов освоения программы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latin typeface="LT Amber"/>
                <a:cs typeface="Times New Roman" pitchFamily="18" charset="0"/>
              </a:rPr>
              <a:t>Система условий реализации программы</a:t>
            </a:r>
          </a:p>
          <a:p>
            <a:pPr>
              <a:buFont typeface="Calibri" pitchFamily="34" charset="0"/>
              <a:buAutoNum type="arabicPeriod"/>
              <a:defRPr/>
            </a:pPr>
            <a:r>
              <a:rPr lang="ru-RU" sz="2800" b="1" dirty="0">
                <a:solidFill>
                  <a:srgbClr val="FF0000"/>
                </a:solidFill>
                <a:latin typeface="LT Amber"/>
                <a:cs typeface="Times New Roman" pitchFamily="18" charset="0"/>
              </a:rPr>
              <a:t>Средства мониторинга и оценки динамики обучения.</a:t>
            </a:r>
          </a:p>
          <a:p>
            <a:pPr>
              <a:defRPr/>
            </a:pPr>
            <a:endParaRPr lang="ru-RU" sz="2309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alibri" pitchFamily="34" charset="0"/>
              <a:buAutoNum type="arabicPeriod"/>
              <a:defRPr/>
            </a:pPr>
            <a:endParaRPr lang="ru-RU" sz="1979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064173C9-961B-4411-8C51-3ED90BF7F39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23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>
            <a:extLst>
              <a:ext uri="{FF2B5EF4-FFF2-40B4-BE49-F238E27FC236}">
                <a16:creationId xmlns:a16="http://schemas.microsoft.com/office/drawing/2014/main" id="{75FAEBAB-22EA-4A7E-8435-44A6B18FA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817" y="667913"/>
            <a:ext cx="8614834" cy="948161"/>
          </a:xfrm>
        </p:spPr>
        <p:txBody>
          <a:bodyPr/>
          <a:lstStyle/>
          <a:p>
            <a:pPr algn="ctr"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Структура СИПР</a:t>
            </a:r>
          </a:p>
        </p:txBody>
      </p:sp>
      <p:sp>
        <p:nvSpPr>
          <p:cNvPr id="44035" name="Объект 2">
            <a:extLst>
              <a:ext uri="{FF2B5EF4-FFF2-40B4-BE49-F238E27FC236}">
                <a16:creationId xmlns:a16="http://schemas.microsoft.com/office/drawing/2014/main" id="{B6D9CDCC-ECB2-44E9-8597-6160656AB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974161"/>
            <a:ext cx="14173200" cy="8667276"/>
          </a:xfrm>
        </p:spPr>
        <p:txBody>
          <a:bodyPr>
            <a:normAutofit/>
          </a:bodyPr>
          <a:lstStyle/>
          <a:p>
            <a:pPr algn="just">
              <a:defRPr/>
            </a:pPr>
            <a:endParaRPr lang="ru-RU" sz="2638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638" dirty="0">
                <a:latin typeface="LT Amber"/>
                <a:ea typeface="Calibri" pitchFamily="34" charset="0"/>
                <a:cs typeface="Times New Roman" pitchFamily="18" charset="0"/>
              </a:rPr>
              <a:t>1. </a:t>
            </a:r>
            <a:r>
              <a:rPr lang="ru-RU" sz="2968" b="1" dirty="0">
                <a:solidFill>
                  <a:schemeClr val="tx1">
                    <a:lumMod val="75000"/>
                  </a:schemeClr>
                </a:solidFill>
                <a:latin typeface="LT Amber"/>
                <a:ea typeface="Calibri" pitchFamily="34" charset="0"/>
                <a:cs typeface="Times New Roman" pitchFamily="18" charset="0"/>
              </a:rPr>
              <a:t>Общие сведения о ребёнке </a:t>
            </a:r>
            <a:r>
              <a:rPr lang="ru-RU" sz="2968" dirty="0">
                <a:solidFill>
                  <a:schemeClr val="tx1">
                    <a:lumMod val="75000"/>
                  </a:schemeClr>
                </a:solidFill>
                <a:latin typeface="LT Amber"/>
                <a:ea typeface="Calibri" pitchFamily="34" charset="0"/>
                <a:cs typeface="Times New Roman" pitchFamily="18" charset="0"/>
              </a:rPr>
              <a:t>(ФИО ребенка, возраст ребенка на момент составления программы и дата рождения, место жительства, мать, отец, год обучения, форма обучения). </a:t>
            </a:r>
          </a:p>
          <a:p>
            <a:pPr algn="just">
              <a:defRPr/>
            </a:pPr>
            <a:r>
              <a:rPr lang="ru-RU" sz="2968" dirty="0">
                <a:solidFill>
                  <a:schemeClr val="tx1">
                    <a:lumMod val="75000"/>
                  </a:schemeClr>
                </a:solidFill>
                <a:latin typeface="LT Amber"/>
                <a:ea typeface="Calibri" pitchFamily="34" charset="0"/>
                <a:cs typeface="Times New Roman" pitchFamily="18" charset="0"/>
              </a:rPr>
              <a:t>2. </a:t>
            </a:r>
            <a:r>
              <a:rPr lang="ru-RU" sz="2968" b="1" dirty="0">
                <a:solidFill>
                  <a:schemeClr val="tx1">
                    <a:lumMod val="75000"/>
                  </a:schemeClr>
                </a:solidFill>
                <a:latin typeface="LT Amber"/>
                <a:ea typeface="Calibri" pitchFamily="34" charset="0"/>
                <a:cs typeface="Times New Roman" pitchFamily="18" charset="0"/>
              </a:rPr>
              <a:t>Характеристика,</a:t>
            </a:r>
            <a:r>
              <a:rPr lang="ru-RU" sz="2968" dirty="0">
                <a:solidFill>
                  <a:schemeClr val="tx1">
                    <a:lumMod val="75000"/>
                  </a:schemeClr>
                </a:solidFill>
                <a:latin typeface="LT Amber"/>
                <a:ea typeface="Calibri" pitchFamily="34" charset="0"/>
                <a:cs typeface="Times New Roman" pitchFamily="18" charset="0"/>
              </a:rPr>
              <a:t>  включающая оценку актуального состояния развития обучающегося на момент составления программы и определяющую приоритетные направления воспитания и обучения (заключение ПМПК, данные о физическом здоровье, двигательном и сенсорном развитии ребенка, особенности проявления познавательных процессов, состояние </a:t>
            </a:r>
            <a:r>
              <a:rPr lang="ru-RU" sz="2968" dirty="0" err="1">
                <a:solidFill>
                  <a:schemeClr val="tx1">
                    <a:lumMod val="75000"/>
                  </a:schemeClr>
                </a:solidFill>
                <a:latin typeface="LT Amber"/>
                <a:ea typeface="Calibri" pitchFamily="34" charset="0"/>
                <a:cs typeface="Times New Roman" pitchFamily="18" charset="0"/>
              </a:rPr>
              <a:t>сформированности</a:t>
            </a:r>
            <a:r>
              <a:rPr lang="ru-RU" sz="2968" dirty="0">
                <a:solidFill>
                  <a:schemeClr val="tx1">
                    <a:lumMod val="75000"/>
                  </a:schemeClr>
                </a:solidFill>
                <a:latin typeface="LT Amber"/>
                <a:ea typeface="Calibri" pitchFamily="34" charset="0"/>
                <a:cs typeface="Times New Roman" pitchFamily="18" charset="0"/>
              </a:rPr>
              <a:t> устной речи и речемыслительных операций, характеристика поведенческих и эмоциональных реакций ребенка, </a:t>
            </a:r>
            <a:r>
              <a:rPr lang="ru-RU" sz="2968" dirty="0" err="1">
                <a:solidFill>
                  <a:schemeClr val="tx1">
                    <a:lumMod val="75000"/>
                  </a:schemeClr>
                </a:solidFill>
                <a:latin typeface="LT Amber"/>
                <a:ea typeface="Calibri" pitchFamily="34" charset="0"/>
                <a:cs typeface="Times New Roman" pitchFamily="18" charset="0"/>
              </a:rPr>
              <a:t>сформированность</a:t>
            </a:r>
            <a:r>
              <a:rPr lang="ru-RU" sz="2968" dirty="0">
                <a:solidFill>
                  <a:schemeClr val="tx1">
                    <a:lumMod val="75000"/>
                  </a:schemeClr>
                </a:solidFill>
                <a:latin typeface="LT Amber"/>
                <a:ea typeface="Calibri" pitchFamily="34" charset="0"/>
                <a:cs typeface="Times New Roman" pitchFamily="18" charset="0"/>
              </a:rPr>
              <a:t> социально значимых навыков, умений, бытовые условия семьи, оценку отношения членов семьи к образованию ребенка, выводы по итогам обследования). </a:t>
            </a:r>
          </a:p>
          <a:p>
            <a:pPr algn="just">
              <a:defRPr/>
            </a:pPr>
            <a:r>
              <a:rPr lang="ru-RU" sz="2968" dirty="0">
                <a:solidFill>
                  <a:schemeClr val="tx1">
                    <a:lumMod val="75000"/>
                  </a:schemeClr>
                </a:solidFill>
                <a:latin typeface="LT Amber"/>
                <a:ea typeface="Calibri" pitchFamily="34" charset="0"/>
                <a:cs typeface="Times New Roman" pitchFamily="18" charset="0"/>
              </a:rPr>
              <a:t>3. </a:t>
            </a:r>
            <a:r>
              <a:rPr lang="ru-RU" sz="2968" b="1" dirty="0">
                <a:solidFill>
                  <a:schemeClr val="tx1">
                    <a:lumMod val="75000"/>
                  </a:schemeClr>
                </a:solidFill>
                <a:latin typeface="LT Amber"/>
                <a:ea typeface="Calibri" pitchFamily="34" charset="0"/>
                <a:cs typeface="Times New Roman" pitchFamily="18" charset="0"/>
              </a:rPr>
              <a:t>Индивидуальный учебный план</a:t>
            </a:r>
            <a:r>
              <a:rPr lang="ru-RU" sz="2968" dirty="0">
                <a:solidFill>
                  <a:schemeClr val="tx1">
                    <a:lumMod val="75000"/>
                  </a:schemeClr>
                </a:solidFill>
                <a:latin typeface="LT Amber"/>
                <a:ea typeface="Calibri" pitchFamily="34" charset="0"/>
                <a:cs typeface="Times New Roman" pitchFamily="18" charset="0"/>
              </a:rPr>
              <a:t>, отражающий доступные для обучающегося приоритетные предметные области, учебные предметы, коррекционные курсы, внеурочную деятельность и устанавливающий объем недельной нагрузки на обучающегося.</a:t>
            </a:r>
          </a:p>
          <a:p>
            <a:pPr>
              <a:spcAft>
                <a:spcPts val="1649"/>
              </a:spcAft>
              <a:defRPr/>
            </a:pPr>
            <a:r>
              <a:rPr lang="ru-RU" sz="2968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 </a:t>
            </a:r>
            <a:endParaRPr lang="ru-RU" sz="2968" dirty="0">
              <a:solidFill>
                <a:schemeClr val="tx1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ru-RU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95089491-3685-414F-9F9B-C0EBB5D832C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E42C0-3C3F-441D-A8BE-22A257063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019" y="549275"/>
            <a:ext cx="9951832" cy="761999"/>
          </a:xfrm>
        </p:spPr>
        <p:txBody>
          <a:bodyPr/>
          <a:lstStyle/>
          <a:p>
            <a:pPr algn="ctr"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Фрагмент раздела 4 СИПР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DC5165F-A95C-4C71-9BA4-240810A156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182003"/>
              </p:ext>
            </p:extLst>
          </p:nvPr>
        </p:nvGraphicFramePr>
        <p:xfrm>
          <a:off x="298451" y="2091958"/>
          <a:ext cx="15011401" cy="8914837"/>
        </p:xfrm>
        <a:graphic>
          <a:graphicData uri="http://schemas.openxmlformats.org/drawingml/2006/table">
            <a:tbl>
              <a:tblPr/>
              <a:tblGrid>
                <a:gridCol w="5004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2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4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6730">
                <a:tc>
                  <a:txBody>
                    <a:bodyPr/>
                    <a:lstStyle/>
                    <a:p>
                      <a:pPr marL="365125" marR="0" lvl="0" indent="-3651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ru-RU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полугодие</a:t>
                      </a: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 полугодие</a:t>
                      </a: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52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Человек </a:t>
                      </a:r>
                      <a:endParaRPr kumimoji="0" lang="ru-RU" sz="2300" b="0" i="0" u="none" strike="noStrike" cap="none" normalizeH="0" baseline="0">
                        <a:ln>
                          <a:noFill/>
                        </a:ln>
                        <a:solidFill>
                          <a:srgbClr val="205FF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032">
                <a:tc>
                  <a:txBody>
                    <a:bodyPr/>
                    <a:lstStyle/>
                    <a:p>
                      <a:pPr marL="365125" marR="0" lvl="0" indent="-3651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Гигиена тела</a:t>
                      </a: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2300" b="0" i="0" u="none" strike="noStrike" cap="none" normalizeH="0" baseline="0">
                        <a:ln>
                          <a:noFill/>
                        </a:ln>
                        <a:solidFill>
                          <a:srgbClr val="205FF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205FF6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6219">
                <a:tc>
                  <a:txBody>
                    <a:bodyPr/>
                    <a:lstStyle/>
                    <a:p>
                      <a:pPr marL="365125" marR="0" lvl="0" indent="-3651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ru-RU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выполнение отдельных операций при мытье рук:</a:t>
                      </a:r>
                      <a:endParaRPr kumimoji="0" lang="ru-RU" sz="2300" b="1" i="0" u="none" strike="noStrike" cap="none" normalizeH="0" baseline="0">
                        <a:ln>
                          <a:noFill/>
                        </a:ln>
                        <a:solidFill>
                          <a:srgbClr val="205FF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65125" marR="0" lvl="0" indent="-3651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49263" algn="l"/>
                        </a:tabLst>
                      </a:pPr>
                      <a:r>
                        <a:rPr kumimoji="0" lang="ru-RU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открывание крана</a:t>
                      </a:r>
                    </a:p>
                    <a:p>
                      <a:pPr marL="365125" marR="0" lvl="0" indent="-3651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49263" algn="l"/>
                        </a:tabLst>
                      </a:pPr>
                      <a:r>
                        <a:rPr kumimoji="0" lang="ru-RU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намачивание рук</a:t>
                      </a:r>
                    </a:p>
                    <a:p>
                      <a:pPr marL="365125" marR="0" lvl="0" indent="-3651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49263" algn="l"/>
                        </a:tabLst>
                      </a:pPr>
                      <a:r>
                        <a:rPr kumimoji="0" lang="ru-RU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намыливание рук мылом</a:t>
                      </a:r>
                    </a:p>
                    <a:p>
                      <a:pPr marL="365125" marR="0" lvl="0" indent="-3651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49263" algn="l"/>
                        </a:tabLst>
                      </a:pPr>
                      <a:r>
                        <a:rPr kumimoji="0" lang="ru-RU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растирание  намыленных рук</a:t>
                      </a:r>
                    </a:p>
                    <a:p>
                      <a:pPr marL="365125" marR="0" lvl="0" indent="-36512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49263" algn="l"/>
                        </a:tabLst>
                      </a:pPr>
                      <a:r>
                        <a:rPr kumimoji="0" lang="ru-RU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смывание мыла с рук</a:t>
                      </a: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205FF6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сш</a:t>
                      </a:r>
                      <a:endParaRPr kumimoji="0" lang="ru-RU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205FF6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чп</a:t>
                      </a:r>
                      <a:endParaRPr kumimoji="0" lang="ru-RU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205FF6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п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сш</a:t>
                      </a:r>
                      <a:endParaRPr kumimoji="0" lang="ru-RU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205FF6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205FF6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64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Альтернативная и дополнительная коммуникация </a:t>
                      </a: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657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Коммуникация</a:t>
                      </a:r>
                      <a:endParaRPr kumimoji="0" lang="ru-RU" sz="2300" b="1" i="0" u="none" strike="noStrike" cap="none" normalizeH="0" baseline="0">
                        <a:ln>
                          <a:noFill/>
                        </a:ln>
                        <a:solidFill>
                          <a:srgbClr val="205FF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06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установление зрительного контакта с собеседником</a:t>
                      </a: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+</a:t>
                      </a: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606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реагирование на собственное имя</a:t>
                      </a: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+</a:t>
                      </a: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34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приветствие собеседника: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жестом (пожать руку)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словом «Привет»</a:t>
                      </a: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300" b="1" i="0" u="none" strike="noStrike" cap="none" normalizeH="0" baseline="0">
                        <a:ln>
                          <a:noFill/>
                        </a:ln>
                        <a:solidFill>
                          <a:srgbClr val="205FF6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чп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 </a:t>
                      </a: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34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выражение своих желаний: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жестом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словом «Дай»</a:t>
                      </a:r>
                    </a:p>
                  </a:txBody>
                  <a:tcPr marL="113086" marR="11308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чп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</a:t>
                      </a: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05FF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13086" marR="11308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object 3">
            <a:extLst>
              <a:ext uri="{FF2B5EF4-FFF2-40B4-BE49-F238E27FC236}">
                <a16:creationId xmlns:a16="http://schemas.microsoft.com/office/drawing/2014/main" id="{E61C6009-626B-495F-A50A-82BF750C1AA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>
            <a:extLst>
              <a:ext uri="{FF2B5EF4-FFF2-40B4-BE49-F238E27FC236}">
                <a16:creationId xmlns:a16="http://schemas.microsoft.com/office/drawing/2014/main" id="{5509ACE3-FBD1-4771-BB36-DA8D0BE2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818" y="777875"/>
            <a:ext cx="9910232" cy="119628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Организация присмотра и ухода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DB144C-6219-47EC-951F-B2BADB677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205" y="2601150"/>
            <a:ext cx="12552045" cy="746417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95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За присмотром и уходом за детьми понимается комплекс мер по организации питания и хозяйственно – бытового обслуживания детей, обеспечению соблюдения ими личной гигиены и режима дня </a:t>
            </a:r>
            <a:r>
              <a:rPr lang="ru-RU" sz="3958" i="1" dirty="0">
                <a:solidFill>
                  <a:srgbClr val="00B050"/>
                </a:solidFill>
                <a:latin typeface="LT Amber"/>
                <a:cs typeface="Times New Roman" pitchFamily="18" charset="0"/>
              </a:rPr>
              <a:t>(п.34 ст.2 Федерального закона от 29 декабря 2012г. № 273 – ФЗ «Об образовании в Российской Федерации»).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6B2F282-1959-4698-B484-262E4FC0683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AA57F-BDD7-4B37-941F-F7DC9320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1" y="723362"/>
            <a:ext cx="14249399" cy="125079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Пример плана реализации потребности </a:t>
            </a:r>
            <a:b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</a:b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в уходе и присмотре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T Amber"/>
              <a:cs typeface="Times New Roman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29C98C1-4BDF-4763-8966-FD9608CE95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3123114"/>
              </p:ext>
            </p:extLst>
          </p:nvPr>
        </p:nvGraphicFramePr>
        <p:xfrm>
          <a:off x="679450" y="2212375"/>
          <a:ext cx="14782797" cy="83736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42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2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2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2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2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25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25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425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425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40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3089" marR="1130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8.45-9.25</a:t>
                      </a:r>
                    </a:p>
                  </a:txBody>
                  <a:tcPr marL="113089" marR="1130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9.30-10.10</a:t>
                      </a:r>
                    </a:p>
                  </a:txBody>
                  <a:tcPr marL="113089" marR="1130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10.15-11.00</a:t>
                      </a:r>
                    </a:p>
                  </a:txBody>
                  <a:tcPr marL="113089" marR="1130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11.00-11.40</a:t>
                      </a:r>
                    </a:p>
                  </a:txBody>
                  <a:tcPr marL="113089" marR="1130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11.45-12.25</a:t>
                      </a:r>
                    </a:p>
                  </a:txBody>
                  <a:tcPr marL="113089" marR="1130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12.30-13.30</a:t>
                      </a:r>
                    </a:p>
                  </a:txBody>
                  <a:tcPr marL="113089" marR="1130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13.30-14.10</a:t>
                      </a:r>
                    </a:p>
                  </a:txBody>
                  <a:tcPr marL="113089" marR="1130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14.10 – 15.00</a:t>
                      </a:r>
                    </a:p>
                  </a:txBody>
                  <a:tcPr marL="113089" marR="11308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0418">
                <a:tc>
                  <a:txBody>
                    <a:bodyPr/>
                    <a:lstStyle/>
                    <a:p>
                      <a:r>
                        <a:rPr lang="ru-RU" sz="30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3000" b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lang="ru-RU" sz="3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2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3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При-смотр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3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Про-гулка</a:t>
                      </a:r>
                    </a:p>
                  </a:txBody>
                  <a:tcPr marL="188481" marR="188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3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Уход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3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Завтрак</a:t>
                      </a:r>
                      <a:endParaRPr lang="ru-RU" sz="23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300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учитель</a:t>
                      </a:r>
                      <a:endParaRPr lang="ru-RU" sz="23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3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Гигиенические процедуры</a:t>
                      </a:r>
                      <a:endParaRPr lang="ru-RU" sz="23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8481" marR="188481" marT="0" marB="0"/>
                </a:tc>
                <a:tc>
                  <a:txBody>
                    <a:bodyPr/>
                    <a:lstStyle/>
                    <a:p>
                      <a:endParaRPr lang="ru-RU" sz="23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3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При-смотр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3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сухой бассейн</a:t>
                      </a:r>
                    </a:p>
                  </a:txBody>
                  <a:tcPr marL="188481" marR="188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3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Уход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3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Обед</a:t>
                      </a:r>
                      <a:endParaRPr lang="ru-RU" sz="23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300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учитель</a:t>
                      </a:r>
                      <a:endParaRPr lang="ru-RU" sz="23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3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Гигиенические процедуры</a:t>
                      </a:r>
                    </a:p>
                  </a:txBody>
                  <a:tcPr marL="188481" marR="188481" marT="0" marB="0"/>
                </a:tc>
                <a:tc>
                  <a:txBody>
                    <a:bodyPr/>
                    <a:lstStyle/>
                    <a:p>
                      <a:endParaRPr lang="ru-RU" sz="2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2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404">
                <a:tc>
                  <a:txBody>
                    <a:bodyPr/>
                    <a:lstStyle/>
                    <a:p>
                      <a:endParaRPr lang="ru-RU" sz="23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23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ответст</a:t>
                      </a:r>
                      <a:endParaRPr lang="ru-RU" sz="2300" i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300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венный</a:t>
                      </a:r>
                      <a:endParaRPr lang="ru-RU" sz="23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ответст</a:t>
                      </a:r>
                      <a:endParaRPr lang="ru-RU" sz="2300" i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300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венный</a:t>
                      </a: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23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i="1" kern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ответст</a:t>
                      </a:r>
                      <a:endParaRPr kumimoji="0" lang="ru-RU" sz="2300" i="1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i="1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венный</a:t>
                      </a:r>
                      <a:endParaRPr lang="ru-RU" sz="23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0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ответст</a:t>
                      </a:r>
                      <a:endParaRPr lang="ru-RU" sz="2300" b="0" i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0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венный</a:t>
                      </a: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2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2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4320">
                <a:tc>
                  <a:txBody>
                    <a:bodyPr/>
                    <a:lstStyle/>
                    <a:p>
                      <a:r>
                        <a:rPr lang="ru-RU" sz="30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Вт</a:t>
                      </a: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028">
                <a:tc>
                  <a:txBody>
                    <a:bodyPr/>
                    <a:lstStyle/>
                    <a:p>
                      <a:r>
                        <a:rPr lang="ru-RU" sz="30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</a:t>
                      </a: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8028">
                <a:tc>
                  <a:txBody>
                    <a:bodyPr/>
                    <a:lstStyle/>
                    <a:p>
                      <a:r>
                        <a:rPr lang="ru-RU" sz="30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Чт</a:t>
                      </a:r>
                      <a:endParaRPr lang="ru-RU" sz="3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8028">
                <a:tc>
                  <a:txBody>
                    <a:bodyPr/>
                    <a:lstStyle/>
                    <a:p>
                      <a:r>
                        <a:rPr lang="ru-RU" sz="30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Пт</a:t>
                      </a:r>
                      <a:endParaRPr lang="ru-RU" sz="30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0786" marR="150786" marT="75380" marB="753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object 3">
            <a:extLst>
              <a:ext uri="{FF2B5EF4-FFF2-40B4-BE49-F238E27FC236}">
                <a16:creationId xmlns:a16="http://schemas.microsoft.com/office/drawing/2014/main" id="{48074902-7A96-46E9-905B-1266D10907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>
            <a:extLst>
              <a:ext uri="{FF2B5EF4-FFF2-40B4-BE49-F238E27FC236}">
                <a16:creationId xmlns:a16="http://schemas.microsoft.com/office/drawing/2014/main" id="{16B88467-40AE-4B0D-A9E8-A7B5CDBAF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80973B-DE1F-4B71-8CAE-0F0DA3CF0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0" y="2091957"/>
            <a:ext cx="13868400" cy="4872616"/>
          </a:xfrm>
        </p:spPr>
        <p:txBody>
          <a:bodyPr/>
          <a:lstStyle/>
          <a:p>
            <a:pPr>
              <a:defRPr/>
            </a:pPr>
            <a:r>
              <a:rPr lang="ru-RU" sz="3958" dirty="0"/>
              <a:t>	</a:t>
            </a:r>
            <a:r>
              <a:rPr lang="ru-RU" sz="395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Задачи и мероприятия по уходу и присмотру включаются в СИПР и выполняются в соответствии </a:t>
            </a:r>
            <a:r>
              <a:rPr lang="ru-RU" sz="3958" b="1" dirty="0">
                <a:solidFill>
                  <a:srgbClr val="FF0000"/>
                </a:solidFill>
                <a:latin typeface="LT Amber"/>
                <a:cs typeface="Times New Roman" pitchFamily="18" charset="0"/>
              </a:rPr>
              <a:t>с индивидуальным расписанием ухода и потребностью в присмотре</a:t>
            </a:r>
            <a:r>
              <a:rPr lang="ru-RU" sz="395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, которые отражаются в </a:t>
            </a:r>
            <a:r>
              <a:rPr lang="ru-RU" sz="3958" b="1" dirty="0">
                <a:solidFill>
                  <a:srgbClr val="00B050"/>
                </a:solidFill>
                <a:latin typeface="LT Amber"/>
                <a:cs typeface="Times New Roman" pitchFamily="18" charset="0"/>
              </a:rPr>
              <a:t>индивидуальном графике </a:t>
            </a:r>
            <a:r>
              <a:rPr lang="ru-RU" sz="395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с указанием </a:t>
            </a:r>
          </a:p>
          <a:p>
            <a:pPr>
              <a:defRPr/>
            </a:pPr>
            <a:r>
              <a:rPr lang="ru-RU" sz="395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времени, </a:t>
            </a:r>
          </a:p>
          <a:p>
            <a:pPr>
              <a:defRPr/>
            </a:pPr>
            <a:r>
              <a:rPr lang="ru-RU" sz="395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деятельности,</a:t>
            </a:r>
          </a:p>
          <a:p>
            <a:pPr>
              <a:defRPr/>
            </a:pPr>
            <a:r>
              <a:rPr lang="ru-RU" sz="3958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лица, осуществляющего уход и присмотр, а так же перечень необходимых специальных материалов и средств.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390A8E4F-AF16-4229-988F-099F3D57241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E637B81-F767-4BD8-9EC3-62A0C4194FE0}"/>
              </a:ext>
            </a:extLst>
          </p:cNvPr>
          <p:cNvSpPr/>
          <p:nvPr/>
        </p:nvSpPr>
        <p:spPr>
          <a:xfrm>
            <a:off x="1" y="3099601"/>
            <a:ext cx="15690850" cy="8225458"/>
          </a:xfrm>
          <a:custGeom>
            <a:avLst/>
            <a:gdLst/>
            <a:ahLst/>
            <a:cxnLst/>
            <a:rect l="l" t="t" r="r" b="b"/>
            <a:pathLst>
              <a:path w="18291175" h="8244205">
                <a:moveTo>
                  <a:pt x="0" y="8243766"/>
                </a:moveTo>
                <a:lnTo>
                  <a:pt x="18291107" y="8243766"/>
                </a:lnTo>
                <a:lnTo>
                  <a:pt x="18291107" y="0"/>
                </a:lnTo>
                <a:lnTo>
                  <a:pt x="0" y="0"/>
                </a:lnTo>
                <a:lnTo>
                  <a:pt x="0" y="824376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5ED482B-B73C-4CD7-9F26-AD59120442EE}"/>
              </a:ext>
            </a:extLst>
          </p:cNvPr>
          <p:cNvSpPr/>
          <p:nvPr/>
        </p:nvSpPr>
        <p:spPr>
          <a:xfrm>
            <a:off x="1" y="-16345"/>
            <a:ext cx="15690850" cy="2526917"/>
          </a:xfrm>
          <a:custGeom>
            <a:avLst/>
            <a:gdLst/>
            <a:ahLst/>
            <a:cxnLst/>
            <a:rect l="l" t="t" r="r" b="b"/>
            <a:pathLst>
              <a:path w="18291175" h="1660525">
                <a:moveTo>
                  <a:pt x="0" y="1660171"/>
                </a:moveTo>
                <a:lnTo>
                  <a:pt x="18291107" y="1660171"/>
                </a:lnTo>
                <a:lnTo>
                  <a:pt x="18291107" y="0"/>
                </a:lnTo>
                <a:lnTo>
                  <a:pt x="0" y="0"/>
                </a:lnTo>
                <a:lnTo>
                  <a:pt x="0" y="166017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dirty="0"/>
          </a:p>
        </p:txBody>
      </p:sp>
      <p:sp>
        <p:nvSpPr>
          <p:cNvPr id="27652" name="object 4">
            <a:extLst>
              <a:ext uri="{FF2B5EF4-FFF2-40B4-BE49-F238E27FC236}">
                <a16:creationId xmlns:a16="http://schemas.microsoft.com/office/drawing/2014/main" id="{EB8C0723-2E70-4F1F-9F90-2DDD5BEDDA5C}"/>
              </a:ext>
            </a:extLst>
          </p:cNvPr>
          <p:cNvSpPr>
            <a:spLocks/>
          </p:cNvSpPr>
          <p:nvPr/>
        </p:nvSpPr>
        <p:spPr bwMode="auto">
          <a:xfrm>
            <a:off x="4910654" y="3157195"/>
            <a:ext cx="5369996" cy="8152156"/>
          </a:xfrm>
          <a:custGeom>
            <a:avLst/>
            <a:gdLst>
              <a:gd name="T0" fmla="*/ 10477 w 4220845"/>
              <a:gd name="T1" fmla="*/ 17888 h 8241030"/>
              <a:gd name="T2" fmla="*/ 0 w 4220845"/>
              <a:gd name="T3" fmla="*/ 17888 h 8241030"/>
              <a:gd name="T4" fmla="*/ 0 w 4220845"/>
              <a:gd name="T5" fmla="*/ 0 h 8241030"/>
              <a:gd name="T6" fmla="*/ 10477 w 4220845"/>
              <a:gd name="T7" fmla="*/ 0 h 8241030"/>
              <a:gd name="T8" fmla="*/ 10477 w 4220845"/>
              <a:gd name="T9" fmla="*/ 17888 h 82410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20845" h="8241030">
                <a:moveTo>
                  <a:pt x="4220291" y="8240524"/>
                </a:moveTo>
                <a:lnTo>
                  <a:pt x="0" y="8240524"/>
                </a:lnTo>
                <a:lnTo>
                  <a:pt x="0" y="0"/>
                </a:lnTo>
                <a:lnTo>
                  <a:pt x="4220291" y="0"/>
                </a:lnTo>
                <a:lnTo>
                  <a:pt x="4220291" y="82405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7653" name="object 5">
            <a:extLst>
              <a:ext uri="{FF2B5EF4-FFF2-40B4-BE49-F238E27FC236}">
                <a16:creationId xmlns:a16="http://schemas.microsoft.com/office/drawing/2014/main" id="{8BED3679-6344-4AD1-BE92-0B5883AEF7CB}"/>
              </a:ext>
            </a:extLst>
          </p:cNvPr>
          <p:cNvSpPr>
            <a:spLocks/>
          </p:cNvSpPr>
          <p:nvPr/>
        </p:nvSpPr>
        <p:spPr bwMode="auto">
          <a:xfrm>
            <a:off x="1" y="3099600"/>
            <a:ext cx="4910652" cy="8209750"/>
          </a:xfrm>
          <a:custGeom>
            <a:avLst/>
            <a:gdLst>
              <a:gd name="T0" fmla="*/ 21424 w 4220845"/>
              <a:gd name="T1" fmla="*/ 19465 h 8241030"/>
              <a:gd name="T2" fmla="*/ 0 w 4220845"/>
              <a:gd name="T3" fmla="*/ 19465 h 8241030"/>
              <a:gd name="T4" fmla="*/ 0 w 4220845"/>
              <a:gd name="T5" fmla="*/ 0 h 8241030"/>
              <a:gd name="T6" fmla="*/ 21424 w 4220845"/>
              <a:gd name="T7" fmla="*/ 0 h 8241030"/>
              <a:gd name="T8" fmla="*/ 21424 w 4220845"/>
              <a:gd name="T9" fmla="*/ 19465 h 82410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20845" h="8241030">
                <a:moveTo>
                  <a:pt x="4220292" y="8240605"/>
                </a:moveTo>
                <a:lnTo>
                  <a:pt x="0" y="8240605"/>
                </a:lnTo>
                <a:lnTo>
                  <a:pt x="0" y="0"/>
                </a:lnTo>
                <a:lnTo>
                  <a:pt x="4220292" y="0"/>
                </a:lnTo>
                <a:lnTo>
                  <a:pt x="4220292" y="8240605"/>
                </a:lnTo>
                <a:close/>
              </a:path>
            </a:pathLst>
          </a:custGeom>
          <a:solidFill>
            <a:srgbClr val="CCE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7654" name="object 6">
            <a:extLst>
              <a:ext uri="{FF2B5EF4-FFF2-40B4-BE49-F238E27FC236}">
                <a16:creationId xmlns:a16="http://schemas.microsoft.com/office/drawing/2014/main" id="{E03C690A-E88E-49A0-89BB-0BD6B43206CD}"/>
              </a:ext>
            </a:extLst>
          </p:cNvPr>
          <p:cNvSpPr>
            <a:spLocks/>
          </p:cNvSpPr>
          <p:nvPr/>
        </p:nvSpPr>
        <p:spPr bwMode="auto">
          <a:xfrm>
            <a:off x="10215014" y="3099600"/>
            <a:ext cx="5369997" cy="8209750"/>
          </a:xfrm>
          <a:custGeom>
            <a:avLst/>
            <a:gdLst>
              <a:gd name="T0" fmla="*/ 8971 w 4316094"/>
              <a:gd name="T1" fmla="*/ 19465 h 8241030"/>
              <a:gd name="T2" fmla="*/ 0 w 4316094"/>
              <a:gd name="T3" fmla="*/ 19465 h 8241030"/>
              <a:gd name="T4" fmla="*/ 0 w 4316094"/>
              <a:gd name="T5" fmla="*/ 0 h 8241030"/>
              <a:gd name="T6" fmla="*/ 8971 w 4316094"/>
              <a:gd name="T7" fmla="*/ 0 h 8241030"/>
              <a:gd name="T8" fmla="*/ 8971 w 4316094"/>
              <a:gd name="T9" fmla="*/ 19465 h 82410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16094" h="8241030">
                <a:moveTo>
                  <a:pt x="4315558" y="8240605"/>
                </a:moveTo>
                <a:lnTo>
                  <a:pt x="0" y="8240605"/>
                </a:lnTo>
                <a:lnTo>
                  <a:pt x="0" y="0"/>
                </a:lnTo>
                <a:lnTo>
                  <a:pt x="4315558" y="0"/>
                </a:lnTo>
                <a:lnTo>
                  <a:pt x="4315558" y="8240605"/>
                </a:lnTo>
                <a:close/>
              </a:path>
            </a:pathLst>
          </a:custGeom>
          <a:solidFill>
            <a:srgbClr val="CCE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C493D0DF-E31A-4B2B-9013-1B988956AC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2244" y="764424"/>
            <a:ext cx="10002606" cy="1231372"/>
          </a:xfrm>
        </p:spPr>
        <p:txBody>
          <a:bodyPr wrap="square" lIns="0" tIns="13090" rIns="0" bIns="0" rtlCol="0">
            <a:spAutoFit/>
          </a:bodyPr>
          <a:lstStyle/>
          <a:p>
            <a:pPr marL="10472" algn="ctr">
              <a:spcBef>
                <a:spcPts val="104"/>
              </a:spcBef>
              <a:defRPr/>
            </a:pPr>
            <a:r>
              <a:rPr sz="3958" spc="-19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</a:t>
            </a:r>
            <a:r>
              <a:rPr lang="ru-RU" sz="3958" spc="-19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3958" spc="-24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958" spc="-13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</a:t>
            </a:r>
            <a:r>
              <a:rPr lang="ru-RU" sz="3958" spc="-13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ПИЛИ</a:t>
            </a:r>
            <a:r>
              <a:rPr sz="3958" spc="-23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58" spc="-23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3958" spc="-21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3958" spc="-23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58" spc="-23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3958" spc="-7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СИЛУ</a:t>
            </a:r>
            <a:r>
              <a:rPr sz="3958" spc="-24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958" spc="-24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958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3958" spc="-23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58" spc="-23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3958" spc="-66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3958" spc="-23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58" spc="-23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958" spc="-1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</a:t>
            </a:r>
            <a:r>
              <a:rPr sz="3958" spc="-23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58" spc="-23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3958" spc="9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sz="3958" spc="-24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958" spc="-1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sz="3958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8A6B6697-EA01-4DD7-B733-055633C41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057713"/>
            <a:ext cx="4413248" cy="766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949" rIns="0" bIns="0">
            <a:spAutoFit/>
          </a:bodyPr>
          <a:lstStyle>
            <a:lvl1pPr marL="63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lnSpc>
                <a:spcPct val="111000"/>
              </a:lnSpc>
              <a:spcBef>
                <a:spcPts val="82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1000"/>
              </a:lnSpc>
              <a:spcBef>
                <a:spcPts val="82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1000"/>
              </a:lnSpc>
              <a:spcBef>
                <a:spcPts val="82"/>
              </a:spcBef>
              <a:buClrTx/>
              <a:buSzTx/>
              <a:buNone/>
            </a:pPr>
            <a:r>
              <a:rPr lang="ru-RU" altLang="ru-RU" sz="36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Федеральный закон  от 08.08.2024г.</a:t>
            </a:r>
          </a:p>
          <a:p>
            <a:pPr algn="ctr">
              <a:spcBef>
                <a:spcPts val="206"/>
              </a:spcBef>
              <a:buClrTx/>
              <a:buSzTx/>
              <a:buNone/>
            </a:pPr>
            <a:r>
              <a:rPr lang="ru-RU" altLang="ru-RU" sz="36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№ 315-ФЗ</a:t>
            </a:r>
          </a:p>
          <a:p>
            <a:pPr algn="ctr">
              <a:lnSpc>
                <a:spcPct val="109000"/>
              </a:lnSpc>
              <a:spcBef>
                <a:spcPts val="41"/>
              </a:spcBef>
              <a:buClrTx/>
              <a:buSzTx/>
              <a:buNone/>
            </a:pPr>
            <a:r>
              <a:rPr lang="ru-RU" altLang="ru-RU" sz="36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«О внесении изменений в Федеральный закон "Об образовании в Российской Федерации"</a:t>
            </a:r>
          </a:p>
          <a:p>
            <a:pPr algn="ctr">
              <a:lnSpc>
                <a:spcPct val="109000"/>
              </a:lnSpc>
              <a:spcBef>
                <a:spcPts val="41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9000"/>
              </a:lnSpc>
              <a:spcBef>
                <a:spcPts val="41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9000"/>
              </a:lnSpc>
              <a:spcBef>
                <a:spcPts val="41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09BA3DF6-1739-4969-BE08-4B09EED72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651" y="3057713"/>
            <a:ext cx="3615251" cy="699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3090" rIns="0" bIns="0">
            <a:spAutoFit/>
          </a:bodyPr>
          <a:lstStyle>
            <a:lvl1pPr marL="63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104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104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104"/>
              </a:spcBef>
              <a:buClrTx/>
              <a:buSzTx/>
              <a:buNone/>
            </a:pPr>
            <a:r>
              <a:rPr lang="ru-RU" altLang="ru-RU" sz="36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Приказ </a:t>
            </a:r>
            <a:r>
              <a:rPr lang="ru-RU" altLang="ru-RU" sz="3600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Минпросвещения</a:t>
            </a:r>
            <a:r>
              <a:rPr lang="ru-RU" altLang="ru-RU" sz="36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 России от 01.11.2024 № 763 «Об утверждении Положения о психолого- медико-педагогической комиссии»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7B5082DA-F18C-418F-98ED-9A88E5B32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7739" y="3673475"/>
            <a:ext cx="4963563" cy="702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3613" rIns="0" bIns="0">
            <a:spAutoFit/>
          </a:bodyPr>
          <a:lstStyle>
            <a:lvl1pPr marL="63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104"/>
              </a:spcBef>
              <a:buClrTx/>
              <a:buSzTx/>
              <a:buNone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Приказ </a:t>
            </a:r>
            <a:r>
              <a:rPr lang="ru-RU" altLang="ru-RU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Минпросвещения</a:t>
            </a: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 России от 06.11.2024 № 778 «Об утверждении типового порядка организации деятельности по оказанию психолого- педагогической, медицинской и социальной помощи, в том числе типового порядка деятельности центра психолого- педагогической, медицинской и социальной помощи»</a:t>
            </a:r>
          </a:p>
        </p:txBody>
      </p:sp>
      <p:sp>
        <p:nvSpPr>
          <p:cNvPr id="27659" name="object 15">
            <a:extLst>
              <a:ext uri="{FF2B5EF4-FFF2-40B4-BE49-F238E27FC236}">
                <a16:creationId xmlns:a16="http://schemas.microsoft.com/office/drawing/2014/main" id="{E44B2736-5196-4AD2-AB6F-2DFF2E9CDB60}"/>
              </a:ext>
            </a:extLst>
          </p:cNvPr>
          <p:cNvSpPr>
            <a:spLocks/>
          </p:cNvSpPr>
          <p:nvPr/>
        </p:nvSpPr>
        <p:spPr bwMode="auto">
          <a:xfrm>
            <a:off x="1" y="2568167"/>
            <a:ext cx="15690850" cy="489546"/>
          </a:xfrm>
          <a:custGeom>
            <a:avLst/>
            <a:gdLst>
              <a:gd name="T0" fmla="*/ 4464 w 18291810"/>
              <a:gd name="T1" fmla="*/ 4 h 391160"/>
              <a:gd name="T2" fmla="*/ 4462 w 18291810"/>
              <a:gd name="T3" fmla="*/ 4 h 391160"/>
              <a:gd name="T4" fmla="*/ 4462 w 18291810"/>
              <a:gd name="T5" fmla="*/ 2 h 391160"/>
              <a:gd name="T6" fmla="*/ 4459 w 18291810"/>
              <a:gd name="T7" fmla="*/ 2 h 391160"/>
              <a:gd name="T8" fmla="*/ 4459 w 18291810"/>
              <a:gd name="T9" fmla="*/ 0 h 391160"/>
              <a:gd name="T10" fmla="*/ 0 w 18291810"/>
              <a:gd name="T11" fmla="*/ 0 h 391160"/>
              <a:gd name="T12" fmla="*/ 0 w 18291810"/>
              <a:gd name="T13" fmla="*/ 2 h 391160"/>
              <a:gd name="T14" fmla="*/ 0 w 18291810"/>
              <a:gd name="T15" fmla="*/ 4 h 391160"/>
              <a:gd name="T16" fmla="*/ 0 w 18291810"/>
              <a:gd name="T17" fmla="*/ 615 h 391160"/>
              <a:gd name="T18" fmla="*/ 0 w 18291810"/>
              <a:gd name="T19" fmla="*/ 617 h 391160"/>
              <a:gd name="T20" fmla="*/ 0 w 18291810"/>
              <a:gd name="T21" fmla="*/ 619 h 391160"/>
              <a:gd name="T22" fmla="*/ 0 w 18291810"/>
              <a:gd name="T23" fmla="*/ 621 h 391160"/>
              <a:gd name="T24" fmla="*/ 4456 w 18291810"/>
              <a:gd name="T25" fmla="*/ 621 h 391160"/>
              <a:gd name="T26" fmla="*/ 4456 w 18291810"/>
              <a:gd name="T27" fmla="*/ 619 h 391160"/>
              <a:gd name="T28" fmla="*/ 4461 w 18291810"/>
              <a:gd name="T29" fmla="*/ 619 h 391160"/>
              <a:gd name="T30" fmla="*/ 4461 w 18291810"/>
              <a:gd name="T31" fmla="*/ 617 h 391160"/>
              <a:gd name="T32" fmla="*/ 4463 w 18291810"/>
              <a:gd name="T33" fmla="*/ 617 h 391160"/>
              <a:gd name="T34" fmla="*/ 4463 w 18291810"/>
              <a:gd name="T35" fmla="*/ 615 h 391160"/>
              <a:gd name="T36" fmla="*/ 4464 w 18291810"/>
              <a:gd name="T37" fmla="*/ 615 h 391160"/>
              <a:gd name="T38" fmla="*/ 4464 w 18291810"/>
              <a:gd name="T39" fmla="*/ 4 h 3911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291810" h="391160">
                <a:moveTo>
                  <a:pt x="18291340" y="2540"/>
                </a:moveTo>
                <a:lnTo>
                  <a:pt x="18284851" y="2540"/>
                </a:lnTo>
                <a:lnTo>
                  <a:pt x="18284851" y="1270"/>
                </a:lnTo>
                <a:lnTo>
                  <a:pt x="18272900" y="1270"/>
                </a:lnTo>
                <a:lnTo>
                  <a:pt x="18272900" y="0"/>
                </a:lnTo>
                <a:lnTo>
                  <a:pt x="0" y="0"/>
                </a:lnTo>
                <a:lnTo>
                  <a:pt x="0" y="1270"/>
                </a:lnTo>
                <a:lnTo>
                  <a:pt x="0" y="2540"/>
                </a:lnTo>
                <a:lnTo>
                  <a:pt x="0" y="387350"/>
                </a:lnTo>
                <a:lnTo>
                  <a:pt x="0" y="388620"/>
                </a:lnTo>
                <a:lnTo>
                  <a:pt x="0" y="389890"/>
                </a:lnTo>
                <a:lnTo>
                  <a:pt x="0" y="391160"/>
                </a:lnTo>
                <a:lnTo>
                  <a:pt x="18260594" y="391160"/>
                </a:lnTo>
                <a:lnTo>
                  <a:pt x="18260594" y="389890"/>
                </a:lnTo>
                <a:lnTo>
                  <a:pt x="18280241" y="389890"/>
                </a:lnTo>
                <a:lnTo>
                  <a:pt x="18280241" y="388620"/>
                </a:lnTo>
                <a:lnTo>
                  <a:pt x="18289372" y="388620"/>
                </a:lnTo>
                <a:lnTo>
                  <a:pt x="18289372" y="387350"/>
                </a:lnTo>
                <a:lnTo>
                  <a:pt x="18291340" y="387350"/>
                </a:lnTo>
                <a:lnTo>
                  <a:pt x="18291340" y="2540"/>
                </a:lnTo>
                <a:close/>
              </a:path>
            </a:pathLst>
          </a:custGeom>
          <a:solidFill>
            <a:srgbClr val="D5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5" name="object 3">
            <a:extLst>
              <a:ext uri="{FF2B5EF4-FFF2-40B4-BE49-F238E27FC236}">
                <a16:creationId xmlns:a16="http://schemas.microsoft.com/office/drawing/2014/main" id="{DDA2AE63-6FB4-4061-98E1-B1583CC7C00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>
            <a:extLst>
              <a:ext uri="{FF2B5EF4-FFF2-40B4-BE49-F238E27FC236}">
                <a16:creationId xmlns:a16="http://schemas.microsoft.com/office/drawing/2014/main" id="{D57E0283-5E08-4695-85E7-49850F0C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0" y="777875"/>
            <a:ext cx="14020800" cy="119628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Специалисты, участвующие в реализации СИПР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939910-09AD-431A-A0D1-E17854A8C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1" y="2212372"/>
            <a:ext cx="14858999" cy="8073053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sz="3958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463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разработке и реализации </a:t>
            </a:r>
            <a:r>
              <a:rPr lang="ru-RU" sz="3463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СИПР</a:t>
            </a:r>
            <a:r>
              <a:rPr lang="ru-RU" sz="3463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участвуют </a:t>
            </a:r>
            <a:r>
              <a:rPr lang="ru-RU" sz="346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ВСЕ</a:t>
            </a:r>
            <a:r>
              <a:rPr lang="ru-RU" sz="3463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специалисты образовательной организации, работающие с ребёнком.</a:t>
            </a:r>
          </a:p>
          <a:p>
            <a:pPr algn="just">
              <a:defRPr/>
            </a:pPr>
            <a:endParaRPr lang="ru-RU" sz="3463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3463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463" b="1" dirty="0" err="1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Мультидисциплинарное</a:t>
            </a:r>
            <a:r>
              <a:rPr lang="ru-RU" sz="3463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взаимодействие </a:t>
            </a:r>
            <a:r>
              <a:rPr lang="ru-RU" sz="3463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всех специалистов должно быть обеспечено на всех этапах образования обучающихся:</a:t>
            </a:r>
          </a:p>
          <a:p>
            <a:pPr algn="just">
              <a:defRPr/>
            </a:pPr>
            <a:r>
              <a:rPr lang="ru-RU" sz="3463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психолого-педагогическое изучение, разработка специальной индивидуальной, программы реабилитации и </a:t>
            </a:r>
            <a:r>
              <a:rPr lang="ru-RU" sz="3463" dirty="0" err="1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абилитации</a:t>
            </a:r>
            <a:r>
              <a:rPr lang="ru-RU" sz="3463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(ИПРА), реализация и корректировка СИПР, анализ результативности обучения.</a:t>
            </a:r>
          </a:p>
          <a:p>
            <a:pPr algn="just">
              <a:defRPr/>
            </a:pPr>
            <a:r>
              <a:rPr lang="ru-RU" sz="3463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При необходимости должны быть организованы </a:t>
            </a:r>
            <a:r>
              <a:rPr lang="ru-RU" sz="3463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консультации других специалистов</a:t>
            </a:r>
            <a:r>
              <a:rPr lang="ru-RU" sz="3463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которые не включены в штатное расписание образовательной организации (врачи: психиатры, невропатологи, </a:t>
            </a:r>
            <a:r>
              <a:rPr lang="ru-RU" sz="3463" dirty="0" err="1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сурдологи</a:t>
            </a:r>
            <a:r>
              <a:rPr lang="ru-RU" sz="3463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офтальмологи, ортопеды и другие) для проведения дополнительного обследования.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A30C1D0E-C7C8-4524-A0DD-BC213F2143C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>
            <a:extLst>
              <a:ext uri="{FF2B5EF4-FFF2-40B4-BE49-F238E27FC236}">
                <a16:creationId xmlns:a16="http://schemas.microsoft.com/office/drawing/2014/main" id="{60DBE4CE-FD66-4FF9-8307-77C3BC2B8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019" y="1006475"/>
            <a:ext cx="10942432" cy="96768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Организация внеурочной деятельности</a:t>
            </a:r>
          </a:p>
        </p:txBody>
      </p:sp>
      <p:sp>
        <p:nvSpPr>
          <p:cNvPr id="50179" name="Объект 2">
            <a:extLst>
              <a:ext uri="{FF2B5EF4-FFF2-40B4-BE49-F238E27FC236}">
                <a16:creationId xmlns:a16="http://schemas.microsoft.com/office/drawing/2014/main" id="{1D5FCB24-303A-43A0-BA27-7A71A80B4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50" y="2091958"/>
            <a:ext cx="14173200" cy="8509702"/>
          </a:xfrm>
        </p:spPr>
        <p:txBody>
          <a:bodyPr/>
          <a:lstStyle/>
          <a:p>
            <a:pPr algn="just">
              <a:defRPr/>
            </a:pPr>
            <a:r>
              <a:rPr lang="ru-RU" sz="2968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В соответствии с требованиями Стандарта</a:t>
            </a:r>
            <a:r>
              <a:rPr lang="ru-RU" sz="4000" b="1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 </a:t>
            </a: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организуется</a:t>
            </a:r>
            <a:r>
              <a:rPr lang="ru-RU" sz="4000" b="1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 </a:t>
            </a: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внеурочная</a:t>
            </a:r>
            <a:r>
              <a:rPr lang="ru-RU" sz="4000" b="1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 </a:t>
            </a: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деятельность.</a:t>
            </a:r>
            <a:r>
              <a:rPr lang="ru-RU" sz="4000" b="1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 </a:t>
            </a: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К основным направлениям внеурочной деятельности относятся: </a:t>
            </a:r>
          </a:p>
          <a:p>
            <a:pPr marL="1130884" algn="just">
              <a:defRPr/>
            </a:pP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коррекционно-развивающее, </a:t>
            </a:r>
          </a:p>
          <a:p>
            <a:pPr marL="1130884" algn="just">
              <a:defRPr/>
            </a:pP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духовно-нравственное, </a:t>
            </a:r>
          </a:p>
          <a:p>
            <a:pPr marL="1130884" algn="just">
              <a:defRPr/>
            </a:pP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спортивно-оздоровительное, </a:t>
            </a:r>
          </a:p>
          <a:p>
            <a:pPr marL="1130884" algn="just">
              <a:defRPr/>
            </a:pP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общекультурное, </a:t>
            </a:r>
          </a:p>
          <a:p>
            <a:pPr marL="1130884" algn="just">
              <a:defRPr/>
            </a:pP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социальное. </a:t>
            </a:r>
            <a:endParaRPr lang="ru-RU" sz="4000" dirty="0">
              <a:solidFill>
                <a:schemeClr val="tx1">
                  <a:lumMod val="75000"/>
                </a:schemeClr>
              </a:solidFill>
              <a:latin typeface="LT Amber"/>
              <a:ea typeface="Calibri" pitchFamily="34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LT Amber"/>
                <a:cs typeface="Times New Roman" pitchFamily="18" charset="0"/>
              </a:rPr>
              <a:t>	Внеурочная деятельность направлена на коррекцию и компенсацию различных дефектов развития обучающегося и направлена на формирование навыков взаимодействия с обычно развивающимися сверстниками и с разными людьми, а так же приобретение навыков по самообслуживанию. </a:t>
            </a:r>
            <a:endParaRPr lang="ru-RU" sz="4000" dirty="0">
              <a:solidFill>
                <a:schemeClr val="tx1">
                  <a:lumMod val="75000"/>
                </a:schemeClr>
              </a:solidFill>
              <a:latin typeface="LT Amber"/>
              <a:ea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ru-RU" sz="3298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8FF33643-ED96-4644-AC90-07BDFE6ADE5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>
            <a:extLst>
              <a:ext uri="{FF2B5EF4-FFF2-40B4-BE49-F238E27FC236}">
                <a16:creationId xmlns:a16="http://schemas.microsoft.com/office/drawing/2014/main" id="{54FB2997-D0E5-41EE-B375-23806E87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50" y="399"/>
            <a:ext cx="13944600" cy="1973762"/>
          </a:xfrm>
        </p:spPr>
        <p:txBody>
          <a:bodyPr>
            <a:normAutofit fontScale="90000"/>
          </a:bodyPr>
          <a:lstStyle/>
          <a:p>
            <a:pPr algn="ctr">
              <a:spcAft>
                <a:spcPts val="1649"/>
              </a:spcAft>
              <a:defRPr/>
            </a:pPr>
            <a:br>
              <a:rPr lang="ru-RU" sz="5277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Программа сотрудничества специалистов с семьей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1" name="Объект 2">
            <a:extLst>
              <a:ext uri="{FF2B5EF4-FFF2-40B4-BE49-F238E27FC236}">
                <a16:creationId xmlns:a16="http://schemas.microsoft.com/office/drawing/2014/main" id="{2FDDCF53-761B-4B6B-8C8A-D3F40123C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541" y="4289585"/>
            <a:ext cx="29835741" cy="456728"/>
          </a:xfrm>
        </p:spPr>
        <p:txBody>
          <a:bodyPr/>
          <a:lstStyle/>
          <a:p>
            <a:pPr algn="just">
              <a:defRPr/>
            </a:pPr>
            <a:r>
              <a:rPr lang="ru-RU" sz="2638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968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968" dirty="0">
              <a:solidFill>
                <a:schemeClr val="tx1">
                  <a:lumMod val="75000"/>
                </a:schemeClr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94E4923-98F0-4B76-A6DB-5423783AD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868433"/>
              </p:ext>
            </p:extLst>
          </p:nvPr>
        </p:nvGraphicFramePr>
        <p:xfrm>
          <a:off x="755651" y="2692910"/>
          <a:ext cx="14554200" cy="77790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15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5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3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393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T Amber"/>
                          <a:cs typeface="Times New Roman" pitchFamily="18" charset="0"/>
                        </a:rPr>
                        <a:t>Задачи</a:t>
                      </a:r>
                    </a:p>
                  </a:txBody>
                  <a:tcPr marL="150740" marR="150740" marT="75404" marB="75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T Amber"/>
                          <a:cs typeface="Times New Roman" pitchFamily="18" charset="0"/>
                        </a:rPr>
                        <a:t>Возможные мероприятия</a:t>
                      </a:r>
                    </a:p>
                  </a:txBody>
                  <a:tcPr marL="150740" marR="150740" marT="75404" marB="75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T Amber"/>
                          <a:cs typeface="Times New Roman" pitchFamily="18" charset="0"/>
                        </a:rPr>
                        <a:t>Дата</a:t>
                      </a:r>
                    </a:p>
                  </a:txBody>
                  <a:tcPr marL="150740" marR="150740" marT="75404" marB="754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758">
                <a:tc>
                  <a:txBody>
                    <a:bodyPr/>
                    <a:lstStyle/>
                    <a:p>
                      <a:r>
                        <a:rPr lang="ru-RU" sz="2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T Amber"/>
                          <a:cs typeface="Times New Roman" pitchFamily="18" charset="0"/>
                        </a:rPr>
                        <a:t>Психологическая</a:t>
                      </a:r>
                      <a:r>
                        <a:rPr lang="ru-RU" sz="26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T Amber"/>
                          <a:cs typeface="Times New Roman" pitchFamily="18" charset="0"/>
                        </a:rPr>
                        <a:t> поддержка семьи</a:t>
                      </a:r>
                      <a:endParaRPr lang="ru-RU" sz="2600" dirty="0">
                        <a:solidFill>
                          <a:schemeClr val="tx1">
                            <a:lumMod val="75000"/>
                          </a:schemeClr>
                        </a:solidFill>
                        <a:latin typeface="LT Amber"/>
                        <a:cs typeface="Times New Roman" pitchFamily="18" charset="0"/>
                      </a:endParaRPr>
                    </a:p>
                  </a:txBody>
                  <a:tcPr marL="150740" marR="150740" marT="75404" marB="75404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T Amber"/>
                          <a:cs typeface="Times New Roman" pitchFamily="18" charset="0"/>
                        </a:rPr>
                        <a:t>Тренинги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6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LT Amber"/>
                          <a:cs typeface="Times New Roman" pitchFamily="18" charset="0"/>
                        </a:rPr>
                        <a:t>Психокоррекционные</a:t>
                      </a:r>
                      <a:r>
                        <a:rPr lang="ru-RU" sz="2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T Amber"/>
                          <a:cs typeface="Times New Roman" pitchFamily="18" charset="0"/>
                        </a:rPr>
                        <a:t> занятия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T Amber"/>
                          <a:cs typeface="Times New Roman" pitchFamily="18" charset="0"/>
                        </a:rPr>
                        <a:t>Встречи родительского</a:t>
                      </a:r>
                      <a:r>
                        <a:rPr lang="ru-RU" sz="26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T Amber"/>
                          <a:cs typeface="Times New Roman" pitchFamily="18" charset="0"/>
                        </a:rPr>
                        <a:t> клуба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6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T Amber"/>
                          <a:cs typeface="Times New Roman" pitchFamily="18" charset="0"/>
                        </a:rPr>
                        <a:t>Индивидуальные консультации  с психологом</a:t>
                      </a:r>
                    </a:p>
                  </a:txBody>
                  <a:tcPr marL="150740" marR="150740" marT="75404" marB="75404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ru-RU" sz="1500" dirty="0">
                        <a:solidFill>
                          <a:schemeClr val="tx1">
                            <a:lumMod val="75000"/>
                          </a:schemeClr>
                        </a:solidFill>
                        <a:latin typeface="LT Amber"/>
                        <a:cs typeface="Times New Roman" pitchFamily="18" charset="0"/>
                      </a:endParaRPr>
                    </a:p>
                  </a:txBody>
                  <a:tcPr marL="150740" marR="150740" marT="75404" marB="7540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7877">
                <a:tc>
                  <a:txBody>
                    <a:bodyPr/>
                    <a:lstStyle/>
                    <a:p>
                      <a:r>
                        <a:rPr lang="ru-RU" sz="23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T Amber"/>
                          <a:cs typeface="Times New Roman" pitchFamily="18" charset="0"/>
                        </a:rPr>
                        <a:t>Повышение осведомлённости</a:t>
                      </a:r>
                      <a:r>
                        <a:rPr lang="ru-RU" sz="23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T Amber"/>
                          <a:cs typeface="Times New Roman" pitchFamily="18" charset="0"/>
                        </a:rPr>
                        <a:t> родителей об особенностях развития и специфических образовательных потребностях ребёнка</a:t>
                      </a:r>
                      <a:endParaRPr lang="ru-RU" sz="2300" dirty="0">
                        <a:solidFill>
                          <a:schemeClr val="tx1">
                            <a:lumMod val="75000"/>
                          </a:schemeClr>
                        </a:solidFill>
                        <a:latin typeface="LT Amber"/>
                        <a:cs typeface="Times New Roman" pitchFamily="18" charset="0"/>
                      </a:endParaRPr>
                    </a:p>
                  </a:txBody>
                  <a:tcPr marL="150740" marR="150740" marT="75404" marB="75404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T Amber"/>
                          <a:cs typeface="Times New Roman" pitchFamily="18" charset="0"/>
                        </a:rPr>
                        <a:t>Индивидуальные консультации родителей со специалистами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T Amber"/>
                          <a:cs typeface="Times New Roman" pitchFamily="18" charset="0"/>
                        </a:rPr>
                        <a:t>Тематические семинары</a:t>
                      </a:r>
                    </a:p>
                  </a:txBody>
                  <a:tcPr marL="150740" marR="150740" marT="75404" marB="75404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ru-RU" sz="1500" dirty="0">
                        <a:solidFill>
                          <a:schemeClr val="tx1">
                            <a:lumMod val="75000"/>
                          </a:schemeClr>
                        </a:solidFill>
                        <a:latin typeface="LT Amber"/>
                        <a:cs typeface="Times New Roman" pitchFamily="18" charset="0"/>
                      </a:endParaRPr>
                    </a:p>
                  </a:txBody>
                  <a:tcPr marL="150740" marR="150740" marT="75404" marB="7540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6041">
                <a:tc gridSpan="2">
                  <a:txBody>
                    <a:bodyPr/>
                    <a:lstStyle/>
                    <a:p>
                      <a:pPr marL="34290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05FF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LT Amber"/>
                          <a:ea typeface="+mn-ea"/>
                          <a:cs typeface="Times New Roman" pitchFamily="18" charset="0"/>
                        </a:rPr>
                        <a:t>При планировании совместных мероприятий нужно учитывать особенности данной семьи (взаимоотношение мамы и ребёнка, приоритеты воспитания, готовность родителей к сотрудничеству со специалистами школы).</a:t>
                      </a:r>
                      <a:endParaRPr kumimoji="0" lang="ru-RU" sz="2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05FF6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LT Amber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150740" marR="150740" marT="75404" marB="75404"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ru-RU" sz="2000" dirty="0">
                        <a:solidFill>
                          <a:schemeClr val="tx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05FF6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LT Amber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150740" marR="150740" marT="75404" marB="7540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object 3">
            <a:extLst>
              <a:ext uri="{FF2B5EF4-FFF2-40B4-BE49-F238E27FC236}">
                <a16:creationId xmlns:a16="http://schemas.microsoft.com/office/drawing/2014/main" id="{3B061A48-910F-48D2-9C6D-906CA7C60AC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58960-E8C3-4CB9-8DA1-15B248DC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019" y="777875"/>
            <a:ext cx="10028032" cy="119628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Оценка достижений обучающимися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E8A4EA-757C-46A3-B05D-78A936150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51" y="2212372"/>
            <a:ext cx="13944600" cy="7608942"/>
          </a:xfrm>
        </p:spPr>
        <p:txBody>
          <a:bodyPr/>
          <a:lstStyle/>
          <a:p>
            <a:pPr marL="295811" lvl="2" defTabSz="146596">
              <a:buClr>
                <a:prstClr val="black"/>
              </a:buClr>
              <a:buSzPct val="95000"/>
              <a:defRPr/>
            </a:pPr>
            <a:r>
              <a:rPr lang="ru-RU" sz="4287" b="1" i="1" dirty="0">
                <a:solidFill>
                  <a:srgbClr val="0000FF"/>
                </a:solidFill>
                <a:latin typeface="LT Amber"/>
              </a:rPr>
              <a:t>Экспертная группа оценивает освоение ребенком запланированных результатов, основной метод – наблюдение. </a:t>
            </a:r>
          </a:p>
          <a:p>
            <a:pPr marL="295811" lvl="2" defTabSz="146596">
              <a:buClr>
                <a:prstClr val="black"/>
              </a:buClr>
              <a:buSzPct val="95000"/>
              <a:defRPr/>
            </a:pPr>
            <a:endParaRPr lang="ru-RU" dirty="0">
              <a:solidFill>
                <a:prstClr val="black"/>
              </a:solidFill>
              <a:latin typeface="LT Amber"/>
            </a:endParaRPr>
          </a:p>
          <a:p>
            <a:pPr marL="295811" lvl="2" defTabSz="146596">
              <a:buClr>
                <a:prstClr val="black"/>
              </a:buClr>
              <a:buSzPct val="95000"/>
              <a:defRPr/>
            </a:pPr>
            <a:r>
              <a:rPr lang="ru-RU" sz="4123" dirty="0">
                <a:solidFill>
                  <a:schemeClr val="tx1">
                    <a:lumMod val="50000"/>
                  </a:schemeClr>
                </a:solidFill>
                <a:latin typeface="LT Amber"/>
              </a:rPr>
              <a:t>1. </a:t>
            </a:r>
            <a:r>
              <a:rPr lang="ru-RU" sz="4123" b="1" dirty="0">
                <a:solidFill>
                  <a:schemeClr val="tx1">
                    <a:lumMod val="50000"/>
                  </a:schemeClr>
                </a:solidFill>
                <a:latin typeface="LT Amber"/>
              </a:rPr>
              <a:t>Текущая</a:t>
            </a:r>
            <a:r>
              <a:rPr lang="ru-RU" sz="4123" dirty="0">
                <a:solidFill>
                  <a:schemeClr val="tx1">
                    <a:lumMod val="50000"/>
                  </a:schemeClr>
                </a:solidFill>
                <a:latin typeface="LT Amber"/>
              </a:rPr>
              <a:t> аттестация происходит по завершении темы или в конце полугодия в форме мониторинга достижения запланированных результатов по установленным критериям;</a:t>
            </a:r>
          </a:p>
          <a:p>
            <a:pPr marL="295811" lvl="2" defTabSz="146596">
              <a:buClr>
                <a:prstClr val="black"/>
              </a:buClr>
              <a:buSzPct val="95000"/>
              <a:defRPr/>
            </a:pPr>
            <a:r>
              <a:rPr lang="ru-RU" sz="4123" dirty="0">
                <a:solidFill>
                  <a:schemeClr val="tx1">
                    <a:lumMod val="50000"/>
                  </a:schemeClr>
                </a:solidFill>
                <a:latin typeface="LT Amber"/>
              </a:rPr>
              <a:t>2. </a:t>
            </a:r>
            <a:r>
              <a:rPr lang="ru-RU" sz="4123" b="1" dirty="0">
                <a:solidFill>
                  <a:schemeClr val="tx1">
                    <a:lumMod val="50000"/>
                  </a:schemeClr>
                </a:solidFill>
                <a:latin typeface="LT Amber"/>
              </a:rPr>
              <a:t>Промежуточная</a:t>
            </a:r>
            <a:r>
              <a:rPr lang="ru-RU" sz="4123" dirty="0">
                <a:solidFill>
                  <a:schemeClr val="tx1">
                    <a:lumMod val="50000"/>
                  </a:schemeClr>
                </a:solidFill>
                <a:latin typeface="LT Amber"/>
              </a:rPr>
              <a:t> аттестация происходит в конце учебного года, ее результаты фиксируются в форме характеристики;</a:t>
            </a:r>
          </a:p>
          <a:p>
            <a:pPr marL="295811" lvl="2" defTabSz="146596">
              <a:buClr>
                <a:prstClr val="black"/>
              </a:buClr>
              <a:buSzPct val="95000"/>
              <a:defRPr/>
            </a:pPr>
            <a:r>
              <a:rPr lang="ru-RU" sz="4123" dirty="0">
                <a:solidFill>
                  <a:schemeClr val="tx1">
                    <a:lumMod val="50000"/>
                  </a:schemeClr>
                </a:solidFill>
                <a:latin typeface="LT Amber"/>
              </a:rPr>
              <a:t>3. </a:t>
            </a:r>
            <a:r>
              <a:rPr lang="ru-RU" sz="4123" b="1" dirty="0">
                <a:solidFill>
                  <a:schemeClr val="tx1">
                    <a:lumMod val="50000"/>
                  </a:schemeClr>
                </a:solidFill>
                <a:latin typeface="LT Amber"/>
              </a:rPr>
              <a:t>Итоговая</a:t>
            </a:r>
            <a:r>
              <a:rPr lang="ru-RU" sz="4123" dirty="0">
                <a:solidFill>
                  <a:schemeClr val="tx1">
                    <a:lumMod val="50000"/>
                  </a:schemeClr>
                </a:solidFill>
                <a:latin typeface="LT Amber"/>
              </a:rPr>
              <a:t> аттестация происходит в конце последнего года обучения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00ECF922-801B-4537-B04A-5B5CA624204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06B5A-2B83-4225-9F0A-F0910C047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1" y="396875"/>
            <a:ext cx="13944600" cy="157728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ТЕКУЩАЯ АТТЕСТАЦИЯ</a:t>
            </a:r>
            <a:b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</a:b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Оценка освоения содержания СИПР в форме мониторинга: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DF9B5B8-D3EF-4BE5-AD48-FA16D37726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8569936"/>
              </p:ext>
            </p:extLst>
          </p:nvPr>
        </p:nvGraphicFramePr>
        <p:xfrm>
          <a:off x="603251" y="3140075"/>
          <a:ext cx="14706599" cy="73380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86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0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5564"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T Amber"/>
                          <a:cs typeface="Times New Roman" pitchFamily="18" charset="0"/>
                        </a:rPr>
                        <a:t>Уровни самостоятельности при выполнение заданий</a:t>
                      </a:r>
                    </a:p>
                  </a:txBody>
                  <a:tcPr marL="150766" marR="150766" marT="75389" marB="75389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099">
                <a:tc>
                  <a:txBody>
                    <a:bodyPr/>
                    <a:lstStyle/>
                    <a:p>
                      <a:r>
                        <a:rPr lang="ru-RU" sz="3300" dirty="0">
                          <a:latin typeface="LT Amber"/>
                          <a:cs typeface="Times New Roman" pitchFamily="18" charset="0"/>
                        </a:rPr>
                        <a:t>- не выполняет задание</a:t>
                      </a:r>
                    </a:p>
                  </a:txBody>
                  <a:tcPr marL="150766" marR="150766" marT="75389" marB="753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T Amber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50766" marR="150766" marT="75389" marB="7538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564">
                <a:tc>
                  <a:txBody>
                    <a:bodyPr/>
                    <a:lstStyle/>
                    <a:p>
                      <a:r>
                        <a:rPr lang="ru-RU" sz="3300" dirty="0">
                          <a:latin typeface="LT Amber"/>
                          <a:cs typeface="Times New Roman" pitchFamily="18" charset="0"/>
                        </a:rPr>
                        <a:t>- выполняет задание со значительной помощью</a:t>
                      </a:r>
                    </a:p>
                  </a:txBody>
                  <a:tcPr marL="150766" marR="150766" marT="75389" marB="753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T Amber"/>
                          <a:cs typeface="Times New Roman" pitchFamily="18" charset="0"/>
                        </a:rPr>
                        <a:t>зп</a:t>
                      </a:r>
                      <a:endParaRPr lang="ru-RU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T Amber"/>
                        <a:cs typeface="Times New Roman" pitchFamily="18" charset="0"/>
                      </a:endParaRPr>
                    </a:p>
                  </a:txBody>
                  <a:tcPr marL="150766" marR="150766" marT="75389" marB="7538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564">
                <a:tc>
                  <a:txBody>
                    <a:bodyPr/>
                    <a:lstStyle/>
                    <a:p>
                      <a:r>
                        <a:rPr lang="ru-RU" sz="3300" dirty="0">
                          <a:latin typeface="LT Amber"/>
                          <a:cs typeface="Times New Roman" pitchFamily="18" charset="0"/>
                        </a:rPr>
                        <a:t>- выполняет задани</a:t>
                      </a:r>
                      <a:r>
                        <a:rPr lang="ru-RU" sz="3300" baseline="0" dirty="0">
                          <a:latin typeface="LT Amber"/>
                          <a:cs typeface="Times New Roman" pitchFamily="18" charset="0"/>
                        </a:rPr>
                        <a:t>е с частичной помощью</a:t>
                      </a:r>
                      <a:endParaRPr lang="ru-RU" sz="3300" dirty="0">
                        <a:latin typeface="LT Amber"/>
                        <a:cs typeface="Times New Roman" pitchFamily="18" charset="0"/>
                      </a:endParaRPr>
                    </a:p>
                  </a:txBody>
                  <a:tcPr marL="150766" marR="150766" marT="75389" marB="753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T Amber"/>
                          <a:cs typeface="Times New Roman" pitchFamily="18" charset="0"/>
                        </a:rPr>
                        <a:t>чп</a:t>
                      </a:r>
                      <a:endParaRPr lang="ru-RU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T Amber"/>
                        <a:cs typeface="Times New Roman" pitchFamily="18" charset="0"/>
                      </a:endParaRPr>
                    </a:p>
                  </a:txBody>
                  <a:tcPr marL="150766" marR="150766" marT="75389" marB="7538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564">
                <a:tc>
                  <a:txBody>
                    <a:bodyPr/>
                    <a:lstStyle/>
                    <a:p>
                      <a:r>
                        <a:rPr lang="ru-RU" sz="3300" dirty="0">
                          <a:latin typeface="LT Amber"/>
                          <a:cs typeface="Times New Roman" pitchFamily="18" charset="0"/>
                        </a:rPr>
                        <a:t>- выполняет</a:t>
                      </a:r>
                      <a:r>
                        <a:rPr lang="ru-RU" sz="3300" baseline="0" dirty="0">
                          <a:latin typeface="LT Amber"/>
                          <a:cs typeface="Times New Roman" pitchFamily="18" charset="0"/>
                        </a:rPr>
                        <a:t> задание по подражанию</a:t>
                      </a:r>
                      <a:endParaRPr lang="ru-RU" sz="3300" dirty="0">
                        <a:latin typeface="LT Amber"/>
                        <a:cs typeface="Times New Roman" pitchFamily="18" charset="0"/>
                      </a:endParaRPr>
                    </a:p>
                  </a:txBody>
                  <a:tcPr marL="150766" marR="150766" marT="75389" marB="753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T Amber"/>
                          <a:cs typeface="Times New Roman" pitchFamily="18" charset="0"/>
                        </a:rPr>
                        <a:t>п</a:t>
                      </a:r>
                    </a:p>
                  </a:txBody>
                  <a:tcPr marL="150766" marR="150766" marT="75389" marB="7538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5564">
                <a:tc>
                  <a:txBody>
                    <a:bodyPr/>
                    <a:lstStyle/>
                    <a:p>
                      <a:r>
                        <a:rPr lang="ru-RU" sz="3300" dirty="0">
                          <a:latin typeface="LT Amber"/>
                          <a:cs typeface="Times New Roman" pitchFamily="18" charset="0"/>
                        </a:rPr>
                        <a:t>- выполняет задание по образцу</a:t>
                      </a:r>
                    </a:p>
                  </a:txBody>
                  <a:tcPr marL="150766" marR="150766" marT="75389" marB="753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T Amber"/>
                          <a:cs typeface="Times New Roman" pitchFamily="18" charset="0"/>
                        </a:rPr>
                        <a:t>о</a:t>
                      </a:r>
                    </a:p>
                  </a:txBody>
                  <a:tcPr marL="150766" marR="150766" marT="75389" marB="7538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5564">
                <a:tc>
                  <a:txBody>
                    <a:bodyPr/>
                    <a:lstStyle/>
                    <a:p>
                      <a:r>
                        <a:rPr lang="ru-RU" sz="3300" dirty="0">
                          <a:latin typeface="LT Amber"/>
                          <a:cs typeface="Times New Roman" pitchFamily="18" charset="0"/>
                        </a:rPr>
                        <a:t>- выполняет задание самостоятельно, но допускает ошибки</a:t>
                      </a:r>
                    </a:p>
                  </a:txBody>
                  <a:tcPr marL="150766" marR="150766" marT="75389" marB="753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T Amber"/>
                          <a:cs typeface="Times New Roman" pitchFamily="18" charset="0"/>
                        </a:rPr>
                        <a:t>сш</a:t>
                      </a:r>
                      <a:endParaRPr lang="ru-RU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T Amber"/>
                        <a:cs typeface="Times New Roman" pitchFamily="18" charset="0"/>
                      </a:endParaRPr>
                    </a:p>
                  </a:txBody>
                  <a:tcPr marL="150766" marR="150766" marT="75389" marB="7538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5564">
                <a:tc>
                  <a:txBody>
                    <a:bodyPr/>
                    <a:lstStyle/>
                    <a:p>
                      <a:r>
                        <a:rPr lang="ru-RU" sz="3300" dirty="0">
                          <a:latin typeface="LT Amber"/>
                          <a:cs typeface="Times New Roman" pitchFamily="18" charset="0"/>
                        </a:rPr>
                        <a:t>- выполняет</a:t>
                      </a:r>
                      <a:r>
                        <a:rPr lang="ru-RU" sz="3300" baseline="0" dirty="0">
                          <a:latin typeface="LT Amber"/>
                          <a:cs typeface="Times New Roman" pitchFamily="18" charset="0"/>
                        </a:rPr>
                        <a:t> задание самостоятельно (без ошибок)</a:t>
                      </a:r>
                      <a:endParaRPr lang="ru-RU" sz="3300" dirty="0">
                        <a:latin typeface="LT Amber"/>
                        <a:cs typeface="Times New Roman" pitchFamily="18" charset="0"/>
                      </a:endParaRPr>
                    </a:p>
                  </a:txBody>
                  <a:tcPr marL="150766" marR="150766" marT="75389" marB="753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T Amber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150766" marR="150766" marT="75389" marB="7538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object 3">
            <a:extLst>
              <a:ext uri="{FF2B5EF4-FFF2-40B4-BE49-F238E27FC236}">
                <a16:creationId xmlns:a16="http://schemas.microsoft.com/office/drawing/2014/main" id="{662AF3CE-8438-46B6-9C93-D0DAA0DC7F7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>
            <a:extLst>
              <a:ext uri="{FF2B5EF4-FFF2-40B4-BE49-F238E27FC236}">
                <a16:creationId xmlns:a16="http://schemas.microsoft.com/office/drawing/2014/main" id="{56BCC5B9-28C2-457A-9F18-12A4A9B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701675"/>
            <a:ext cx="14097001" cy="281694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ИТОГОВАЯ  АТТЕСТАЦИЯ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Форма оценки – характеристика развития обучающегося на конец учебного периода, отражающая:</a:t>
            </a:r>
          </a:p>
        </p:txBody>
      </p:sp>
      <p:sp>
        <p:nvSpPr>
          <p:cNvPr id="48131" name="Объект 2">
            <a:extLst>
              <a:ext uri="{FF2B5EF4-FFF2-40B4-BE49-F238E27FC236}">
                <a16:creationId xmlns:a16="http://schemas.microsoft.com/office/drawing/2014/main" id="{E88D929A-4C7D-4E55-847B-8AC1D8178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050" y="3216275"/>
            <a:ext cx="9525001" cy="7017067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endParaRPr lang="ru-RU" sz="4400" dirty="0">
              <a:solidFill>
                <a:schemeClr val="tx1">
                  <a:lumMod val="75000"/>
                </a:schemeClr>
              </a:solidFill>
              <a:latin typeface="LT Amber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endParaRPr lang="ru-RU" sz="4400" dirty="0">
              <a:solidFill>
                <a:schemeClr val="tx1">
                  <a:lumMod val="75000"/>
                </a:schemeClr>
              </a:solidFill>
              <a:latin typeface="LT Amber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4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что обучающийся знает и умеет на конец учебного периода;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4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что из полученных знаний и умений он применяет на практике;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4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T Amber"/>
                <a:cs typeface="Times New Roman" pitchFamily="18" charset="0"/>
              </a:rPr>
              <a:t>на сколько активно, адекватно и самостоятельно он их применяет. 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83658694-8094-499A-9722-3D8B10C2847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1851" y="707147"/>
            <a:ext cx="13639800" cy="2355966"/>
          </a:xfrm>
        </p:spPr>
        <p:txBody>
          <a:bodyPr>
            <a:normAutofit/>
          </a:bodyPr>
          <a:lstStyle/>
          <a:p>
            <a:pPr algn="ctr"/>
            <a:r>
              <a:rPr lang="ru-RU" sz="5112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Способы адаптации образовательных программ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4251" y="2002927"/>
            <a:ext cx="13182600" cy="8299947"/>
          </a:xfrm>
        </p:spPr>
        <p:txBody>
          <a:bodyPr>
            <a:noAutofit/>
          </a:bodyPr>
          <a:lstStyle/>
          <a:p>
            <a:pPr algn="ctr"/>
            <a:r>
              <a:rPr lang="ru-RU" u="sng" dirty="0">
                <a:latin typeface="LT Amber"/>
                <a:cs typeface="Times New Roman" panose="02020603050405020304" pitchFamily="18" charset="0"/>
              </a:rPr>
              <a:t>Дополнения(дополнительные цели обучения)</a:t>
            </a:r>
          </a:p>
          <a:p>
            <a:pPr algn="ctr"/>
            <a:r>
              <a:rPr lang="ru-RU" dirty="0">
                <a:latin typeface="LT Amber"/>
                <a:cs typeface="Times New Roman" panose="02020603050405020304" pitchFamily="18" charset="0"/>
              </a:rPr>
              <a:t>Коррекция поведения</a:t>
            </a:r>
          </a:p>
          <a:p>
            <a:pPr algn="ctr"/>
            <a:r>
              <a:rPr lang="ru-RU" dirty="0">
                <a:latin typeface="LT Amber"/>
                <a:cs typeface="Times New Roman" panose="02020603050405020304" pitchFamily="18" charset="0"/>
              </a:rPr>
              <a:t>Формирование коммуникативных навыков и навыков социального взаимодействия</a:t>
            </a:r>
          </a:p>
          <a:p>
            <a:pPr algn="ctr"/>
            <a:endParaRPr lang="ru-RU" dirty="0">
              <a:latin typeface="LT Amber"/>
              <a:cs typeface="Times New Roman" panose="02020603050405020304" pitchFamily="18" charset="0"/>
            </a:endParaRPr>
          </a:p>
          <a:p>
            <a:pPr algn="ctr"/>
            <a:r>
              <a:rPr lang="ru-RU" u="sng" dirty="0">
                <a:latin typeface="LT Amber"/>
                <a:cs typeface="Times New Roman" panose="02020603050405020304" pitchFamily="18" charset="0"/>
              </a:rPr>
              <a:t>Упрощения (упрощенные  цели обучения)</a:t>
            </a:r>
          </a:p>
          <a:p>
            <a:pPr algn="ctr"/>
            <a:r>
              <a:rPr lang="ru-RU" dirty="0">
                <a:latin typeface="LT Amber"/>
                <a:cs typeface="Times New Roman" panose="02020603050405020304" pitchFamily="18" charset="0"/>
              </a:rPr>
              <a:t>Снижение числа целей </a:t>
            </a:r>
          </a:p>
          <a:p>
            <a:pPr algn="ctr"/>
            <a:r>
              <a:rPr lang="ru-RU" dirty="0">
                <a:latin typeface="LT Amber"/>
                <a:cs typeface="Times New Roman" panose="02020603050405020304" pitchFamily="18" charset="0"/>
              </a:rPr>
              <a:t>Снижение уровня сложности</a:t>
            </a:r>
          </a:p>
          <a:p>
            <a:pPr algn="ctr"/>
            <a:r>
              <a:rPr lang="ru-RU" u="sng" dirty="0">
                <a:latin typeface="LT Amber"/>
                <a:cs typeface="Times New Roman" panose="02020603050405020304" pitchFamily="18" charset="0"/>
              </a:rPr>
              <a:t>Альтернативы (альтернативные  цели обучения)</a:t>
            </a:r>
          </a:p>
          <a:p>
            <a:pPr algn="ctr"/>
            <a:r>
              <a:rPr lang="ru-RU" b="1" dirty="0">
                <a:latin typeface="LT Amber"/>
                <a:cs typeface="Times New Roman" panose="02020603050405020304" pitchFamily="18" charset="0"/>
              </a:rPr>
              <a:t>Обучение функциональным навыкам</a:t>
            </a:r>
          </a:p>
          <a:p>
            <a:pPr algn="ctr"/>
            <a:r>
              <a:rPr lang="ru-RU" b="1" dirty="0">
                <a:latin typeface="LT Amber"/>
                <a:cs typeface="Times New Roman" panose="02020603050405020304" pitchFamily="18" charset="0"/>
              </a:rPr>
              <a:t>Формирование жизненной компетенции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CE27900B-5672-46BF-B09D-5271942A8EB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F0B86-8302-4E27-B54D-267AF1A7F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8871"/>
            <a:ext cx="12871449" cy="254731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8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СОВЕТЫ</a:t>
            </a:r>
            <a:br>
              <a:rPr lang="ru-RU" sz="48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КАК учить обучающегося с ОВЗ</a:t>
            </a:r>
            <a:r>
              <a:rPr lang="ru-RU" sz="461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4617" dirty="0">
                <a:solidFill>
                  <a:srgbClr val="FF0000"/>
                </a:solidFill>
              </a:rPr>
            </a:br>
            <a:endParaRPr lang="ru-RU" sz="4617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850AD7-FBEA-4C15-A162-40A8D8BDB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0" y="3444875"/>
            <a:ext cx="13086111" cy="6764351"/>
          </a:xfrm>
        </p:spPr>
        <p:txBody>
          <a:bodyPr rtlCol="0">
            <a:normAutofit fontScale="85000" lnSpcReduction="20000"/>
          </a:bodyPr>
          <a:lstStyle/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ru-RU" sz="4617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доносить информацию через схемы, наглядные картинки,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ru-RU" sz="4617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избегать переутомления,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ru-RU" sz="4617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четко организовывать пространство,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ru-RU" sz="4617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использовать подписанные системы хранения,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ru-RU" sz="4617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подписывать предметы, которыми пользуется ребенок,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ru-RU" sz="4617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обращаться к ребенку по имени,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ru-RU" sz="4617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обучать навыкам самообслуживания и бытовой ориентировки,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ru-RU" sz="4617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осваивать деятельность частями, этапами, затем объединять в целое,</a:t>
            </a:r>
            <a:endParaRPr lang="en-US" sz="4617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ru-RU" sz="4617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использовать подкрепление правильного   действия (вкусным поощрением,  объятием, стимулом),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ru-RU" sz="4617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постоянно развивать крупную и  мелкую моторику.</a:t>
            </a:r>
          </a:p>
          <a:p>
            <a:pPr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 descr="C:\Users\admin.admin-ПК\Downloads\autismochild650.jpg">
            <a:extLst>
              <a:ext uri="{FF2B5EF4-FFF2-40B4-BE49-F238E27FC236}">
                <a16:creationId xmlns:a16="http://schemas.microsoft.com/office/drawing/2014/main" id="{1A5110C4-F4B6-4024-B064-9CCD27A66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 flipH="1">
            <a:off x="11476621" y="244476"/>
            <a:ext cx="3729052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E589DA93-FD3C-49AF-BAC6-D3817DC1DEC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1" y="635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9">
            <a:extLst>
              <a:ext uri="{FF2B5EF4-FFF2-40B4-BE49-F238E27FC236}">
                <a16:creationId xmlns:a16="http://schemas.microsoft.com/office/drawing/2014/main" id="{7A903064-D50F-4368-BFAE-3699A479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br>
              <a:rPr lang="ru-RU" sz="6101" u="sng" dirty="0">
                <a:solidFill>
                  <a:srgbClr val="0066FF"/>
                </a:solidFill>
              </a:rPr>
            </a:br>
            <a:br>
              <a:rPr lang="ru-RU" sz="6101" u="sng" dirty="0">
                <a:solidFill>
                  <a:srgbClr val="0066FF"/>
                </a:solidFill>
              </a:rPr>
            </a:br>
            <a:br>
              <a:rPr lang="ru-RU" dirty="0"/>
            </a:br>
            <a:br>
              <a:rPr lang="ru-RU" sz="6101" u="sng" dirty="0">
                <a:solidFill>
                  <a:srgbClr val="0066FF"/>
                </a:solidFill>
              </a:rPr>
            </a:br>
            <a:endParaRPr lang="ru-RU" sz="6101" u="sng" dirty="0">
              <a:solidFill>
                <a:srgbClr val="0066FF"/>
              </a:solidFill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39832EE-494C-4E37-B158-4434A9F774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7051" y="311907"/>
            <a:ext cx="14935200" cy="10447325"/>
          </a:xfrm>
        </p:spPr>
        <p:txBody>
          <a:bodyPr rtlCol="0">
            <a:normAutofit/>
          </a:bodyPr>
          <a:lstStyle/>
          <a:p>
            <a:pPr algn="ctr"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LT Amber"/>
                <a:cs typeface="Times New Roman" pitchFamily="18" charset="0"/>
              </a:rPr>
              <a:t>Адаптация речи</a:t>
            </a:r>
          </a:p>
          <a:p>
            <a:pPr algn="ctr">
              <a:buNone/>
              <a:defRPr/>
            </a:pPr>
            <a:r>
              <a:rPr lang="ru-RU" sz="4000" b="1" dirty="0">
                <a:solidFill>
                  <a:srgbClr val="FF0000"/>
                </a:solidFill>
                <a:latin typeface="LT Amber"/>
                <a:cs typeface="Times New Roman" pitchFamily="18" charset="0"/>
              </a:rPr>
              <a:t>(особенности взаимодействия)</a:t>
            </a:r>
          </a:p>
          <a:p>
            <a:pPr algn="ctr">
              <a:buNone/>
              <a:defRPr/>
            </a:pPr>
            <a:endParaRPr lang="ru-RU" dirty="0">
              <a:latin typeface="LT Amber"/>
              <a:cs typeface="Times New Roman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ru-RU" sz="3958" dirty="0">
                <a:solidFill>
                  <a:schemeClr val="tx1"/>
                </a:solidFill>
                <a:latin typeface="LT Amber"/>
                <a:cs typeface="Times New Roman" pitchFamily="18" charset="0"/>
              </a:rPr>
              <a:t>необходимо принимать во внимание трудности, связанные с нарушением развития речи и коммуникации;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ru-RU" sz="3958" dirty="0">
                <a:solidFill>
                  <a:schemeClr val="tx1"/>
                </a:solidFill>
                <a:latin typeface="LT Amber"/>
                <a:cs typeface="Times New Roman" pitchFamily="18" charset="0"/>
              </a:rPr>
              <a:t>избегайте ироничных выражений;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ru-RU" sz="3958" dirty="0">
                <a:solidFill>
                  <a:schemeClr val="tx1"/>
                </a:solidFill>
                <a:latin typeface="LT Amber"/>
                <a:cs typeface="Times New Roman" pitchFamily="18" charset="0"/>
              </a:rPr>
              <a:t>говорите ровным тоном;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ru-RU" sz="3958" dirty="0">
                <a:solidFill>
                  <a:schemeClr val="tx1"/>
                </a:solidFill>
                <a:latin typeface="LT Amber"/>
                <a:cs typeface="Times New Roman" pitchFamily="18" charset="0"/>
              </a:rPr>
              <a:t>не говорите слишком быстро.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ru-RU" sz="3958" dirty="0">
                <a:solidFill>
                  <a:schemeClr val="tx1"/>
                </a:solidFill>
                <a:latin typeface="LT Amber"/>
                <a:cs typeface="Times New Roman" pitchFamily="18" charset="0"/>
              </a:rPr>
              <a:t>необходимо помнить, что некоторые дети с ОВЗ не могут одновременно воспринимать визуальные и речевые сигналы, они не могут слушать и видеть в одно и то же время, поэтому невозможно просить их слушать информацию и выполнять какое-либо задание еще</a:t>
            </a:r>
          </a:p>
          <a:p>
            <a:pPr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None/>
              <a:defRPr/>
            </a:pP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Clr>
                <a:srgbClr val="007000"/>
              </a:buClr>
              <a:buFont typeface="Wingdings" panose="05000000000000000000" pitchFamily="2" charset="2"/>
              <a:buChar char="q"/>
              <a:defRPr/>
            </a:pPr>
            <a:endParaRPr lang="ru-RU" dirty="0">
              <a:solidFill>
                <a:srgbClr val="421600"/>
              </a:solidFill>
            </a:endParaRPr>
          </a:p>
          <a:p>
            <a:pPr algn="just">
              <a:lnSpc>
                <a:spcPct val="80000"/>
              </a:lnSpc>
              <a:buClr>
                <a:srgbClr val="007000"/>
              </a:buClr>
              <a:buFont typeface="Wingdings" panose="05000000000000000000" pitchFamily="2" charset="2"/>
              <a:buChar char="q"/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lnSpc>
                <a:spcPct val="80000"/>
              </a:lnSpc>
              <a:buClr>
                <a:srgbClr val="007000"/>
              </a:buClr>
              <a:buFont typeface="Wingdings 2" panose="05020102010507070707" pitchFamily="18" charset="2"/>
              <a:buChar char="¨"/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just">
              <a:lnSpc>
                <a:spcPct val="80000"/>
              </a:lnSpc>
              <a:buClr>
                <a:srgbClr val="007000"/>
              </a:buClr>
              <a:buNone/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just">
              <a:lnSpc>
                <a:spcPct val="80000"/>
              </a:lnSpc>
              <a:buClr>
                <a:srgbClr val="007000"/>
              </a:buClr>
              <a:buNone/>
              <a:defRPr/>
            </a:pP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0AD582F1-053C-44F3-82C1-127DC40C3F4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9">
            <a:extLst>
              <a:ext uri="{FF2B5EF4-FFF2-40B4-BE49-F238E27FC236}">
                <a16:creationId xmlns:a16="http://schemas.microsoft.com/office/drawing/2014/main" id="{C30BDBA9-CCE8-4E96-862E-0B9D8BDD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br>
              <a:rPr lang="ru-RU" sz="6101" u="sng" dirty="0">
                <a:solidFill>
                  <a:srgbClr val="0066FF"/>
                </a:solidFill>
              </a:rPr>
            </a:br>
            <a:br>
              <a:rPr lang="ru-RU" sz="6101" u="sng" dirty="0">
                <a:solidFill>
                  <a:srgbClr val="0066FF"/>
                </a:solidFill>
              </a:rPr>
            </a:br>
            <a:br>
              <a:rPr lang="ru-RU" dirty="0"/>
            </a:br>
            <a:br>
              <a:rPr lang="ru-RU" sz="6101" u="sng" dirty="0">
                <a:solidFill>
                  <a:srgbClr val="0066FF"/>
                </a:solidFill>
              </a:rPr>
            </a:br>
            <a:endParaRPr lang="ru-RU" sz="6101" u="sng" dirty="0">
              <a:solidFill>
                <a:srgbClr val="0066FF"/>
              </a:solidFill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40148EB-D65A-4E17-B365-C02C4C643D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2250" y="1082675"/>
            <a:ext cx="15392401" cy="9676557"/>
          </a:xfrm>
        </p:spPr>
        <p:txBody>
          <a:bodyPr rtlCol="0">
            <a:normAutofit/>
          </a:bodyPr>
          <a:lstStyle/>
          <a:p>
            <a:pPr algn="ctr">
              <a:buNone/>
              <a:defRPr/>
            </a:pPr>
            <a:r>
              <a:rPr lang="ru-RU" sz="3600" b="1" dirty="0">
                <a:solidFill>
                  <a:srgbClr val="FF0000"/>
                </a:solidFill>
                <a:latin typeface="LT Amber"/>
                <a:cs typeface="Times New Roman" pitchFamily="18" charset="0"/>
              </a:rPr>
              <a:t>Обучение ответам на вопросы</a:t>
            </a:r>
          </a:p>
          <a:p>
            <a:pPr>
              <a:defRPr/>
            </a:pPr>
            <a:r>
              <a:rPr lang="ru-RU" sz="395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Обработка речи у детей с ОВЗ может быть намного медленнее, чем у детей с нормальным развитием. Поэтому:</a:t>
            </a: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ru-RU" sz="395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давайте обучающемуся достаточно времени для осмысления вашего вопроса;</a:t>
            </a: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ru-RU" sz="395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ребенку требуется специальное обучение, в процессе которого ему предлагаются короткие и четкие ответы на подобные вопросы, которые он мог бы в дальнейшем использовать в своей жизни;</a:t>
            </a: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ru-RU" sz="395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задавайте вопросы сразу после того, как этот вид деятельности произошел, а не в конце дня;</a:t>
            </a: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ru-RU" sz="395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предлагайте ответить на тот же вопрос несколько раз в течение дня, чтобы помочь усвоить схему ответа;</a:t>
            </a: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ru-RU" sz="395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подкрепите вопрос визуальной подсказку, чтобы напомнить ребенку ответ.</a:t>
            </a:r>
            <a:endParaRPr lang="ru-RU" sz="3958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3958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Clr>
                <a:srgbClr val="007000"/>
              </a:buClr>
              <a:buFont typeface="Wingdings" panose="05000000000000000000" pitchFamily="2" charset="2"/>
              <a:buChar char="q"/>
              <a:defRPr/>
            </a:pPr>
            <a:endParaRPr lang="ru-RU" sz="3958" dirty="0">
              <a:solidFill>
                <a:srgbClr val="421600"/>
              </a:solidFill>
            </a:endParaRPr>
          </a:p>
          <a:p>
            <a:pPr algn="just">
              <a:lnSpc>
                <a:spcPct val="80000"/>
              </a:lnSpc>
              <a:buClr>
                <a:srgbClr val="007000"/>
              </a:buClr>
              <a:buFont typeface="Wingdings" panose="05000000000000000000" pitchFamily="2" charset="2"/>
              <a:buChar char="q"/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lnSpc>
                <a:spcPct val="80000"/>
              </a:lnSpc>
              <a:buClr>
                <a:srgbClr val="007000"/>
              </a:buClr>
              <a:buFont typeface="Wingdings 2" panose="05020102010507070707" pitchFamily="18" charset="2"/>
              <a:buChar char="¨"/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just">
              <a:lnSpc>
                <a:spcPct val="80000"/>
              </a:lnSpc>
              <a:buClr>
                <a:srgbClr val="007000"/>
              </a:buClr>
              <a:buNone/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algn="just">
              <a:lnSpc>
                <a:spcPct val="80000"/>
              </a:lnSpc>
              <a:buClr>
                <a:srgbClr val="007000"/>
              </a:buClr>
              <a:buNone/>
              <a:defRPr/>
            </a:pP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373E4D7D-25BD-4974-9D5C-4B70870342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E637B81-F767-4BD8-9EC3-62A0C4194FE0}"/>
              </a:ext>
            </a:extLst>
          </p:cNvPr>
          <p:cNvSpPr/>
          <p:nvPr/>
        </p:nvSpPr>
        <p:spPr>
          <a:xfrm>
            <a:off x="0" y="3142704"/>
            <a:ext cx="15386051" cy="8212367"/>
          </a:xfrm>
          <a:custGeom>
            <a:avLst/>
            <a:gdLst/>
            <a:ahLst/>
            <a:cxnLst/>
            <a:rect l="l" t="t" r="r" b="b"/>
            <a:pathLst>
              <a:path w="18291175" h="8244205">
                <a:moveTo>
                  <a:pt x="0" y="8243766"/>
                </a:moveTo>
                <a:lnTo>
                  <a:pt x="18291107" y="8243766"/>
                </a:lnTo>
                <a:lnTo>
                  <a:pt x="18291107" y="0"/>
                </a:lnTo>
                <a:lnTo>
                  <a:pt x="0" y="0"/>
                </a:lnTo>
                <a:lnTo>
                  <a:pt x="0" y="824376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5ED482B-B73C-4CD7-9F26-AD59120442EE}"/>
              </a:ext>
            </a:extLst>
          </p:cNvPr>
          <p:cNvSpPr/>
          <p:nvPr/>
        </p:nvSpPr>
        <p:spPr>
          <a:xfrm>
            <a:off x="1" y="0"/>
            <a:ext cx="15386050" cy="2692142"/>
          </a:xfrm>
          <a:custGeom>
            <a:avLst/>
            <a:gdLst/>
            <a:ahLst/>
            <a:cxnLst/>
            <a:rect l="l" t="t" r="r" b="b"/>
            <a:pathLst>
              <a:path w="18291175" h="1660525">
                <a:moveTo>
                  <a:pt x="0" y="1660171"/>
                </a:moveTo>
                <a:lnTo>
                  <a:pt x="18291107" y="1660171"/>
                </a:lnTo>
                <a:lnTo>
                  <a:pt x="18291107" y="0"/>
                </a:lnTo>
                <a:lnTo>
                  <a:pt x="0" y="0"/>
                </a:lnTo>
                <a:lnTo>
                  <a:pt x="0" y="166017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/>
          </a:p>
        </p:txBody>
      </p:sp>
      <p:sp>
        <p:nvSpPr>
          <p:cNvPr id="77828" name="object 4">
            <a:extLst>
              <a:ext uri="{FF2B5EF4-FFF2-40B4-BE49-F238E27FC236}">
                <a16:creationId xmlns:a16="http://schemas.microsoft.com/office/drawing/2014/main" id="{D6959516-682F-4A31-A6D3-43153EBB4266}"/>
              </a:ext>
            </a:extLst>
          </p:cNvPr>
          <p:cNvSpPr>
            <a:spLocks/>
          </p:cNvSpPr>
          <p:nvPr/>
        </p:nvSpPr>
        <p:spPr bwMode="auto">
          <a:xfrm>
            <a:off x="3557734" y="3124200"/>
            <a:ext cx="3827316" cy="8230871"/>
          </a:xfrm>
          <a:custGeom>
            <a:avLst/>
            <a:gdLst>
              <a:gd name="T0" fmla="*/ 33075 w 4220845"/>
              <a:gd name="T1" fmla="*/ 230309 h 8241030"/>
              <a:gd name="T2" fmla="*/ 0 w 4220845"/>
              <a:gd name="T3" fmla="*/ 230309 h 8241030"/>
              <a:gd name="T4" fmla="*/ 0 w 4220845"/>
              <a:gd name="T5" fmla="*/ 0 h 8241030"/>
              <a:gd name="T6" fmla="*/ 33075 w 4220845"/>
              <a:gd name="T7" fmla="*/ 0 h 8241030"/>
              <a:gd name="T8" fmla="*/ 33075 w 4220845"/>
              <a:gd name="T9" fmla="*/ 230309 h 82410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20845" h="8241030">
                <a:moveTo>
                  <a:pt x="4220291" y="8240524"/>
                </a:moveTo>
                <a:lnTo>
                  <a:pt x="0" y="8240524"/>
                </a:lnTo>
                <a:lnTo>
                  <a:pt x="0" y="0"/>
                </a:lnTo>
                <a:lnTo>
                  <a:pt x="4220291" y="0"/>
                </a:lnTo>
                <a:lnTo>
                  <a:pt x="4220291" y="82405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7829" name="object 5">
            <a:extLst>
              <a:ext uri="{FF2B5EF4-FFF2-40B4-BE49-F238E27FC236}">
                <a16:creationId xmlns:a16="http://schemas.microsoft.com/office/drawing/2014/main" id="{F492F53D-1794-4C18-97FD-4E3CB956F891}"/>
              </a:ext>
            </a:extLst>
          </p:cNvPr>
          <p:cNvSpPr>
            <a:spLocks/>
          </p:cNvSpPr>
          <p:nvPr/>
        </p:nvSpPr>
        <p:spPr bwMode="auto">
          <a:xfrm>
            <a:off x="1" y="3145320"/>
            <a:ext cx="3557734" cy="8209750"/>
          </a:xfrm>
          <a:custGeom>
            <a:avLst/>
            <a:gdLst>
              <a:gd name="T0" fmla="*/ 32902 w 4220845"/>
              <a:gd name="T1" fmla="*/ 241945 h 8241030"/>
              <a:gd name="T2" fmla="*/ 0 w 4220845"/>
              <a:gd name="T3" fmla="*/ 241945 h 8241030"/>
              <a:gd name="T4" fmla="*/ 0 w 4220845"/>
              <a:gd name="T5" fmla="*/ 0 h 8241030"/>
              <a:gd name="T6" fmla="*/ 32902 w 4220845"/>
              <a:gd name="T7" fmla="*/ 0 h 8241030"/>
              <a:gd name="T8" fmla="*/ 32902 w 4220845"/>
              <a:gd name="T9" fmla="*/ 241945 h 82410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20845" h="8241030">
                <a:moveTo>
                  <a:pt x="4220292" y="8240605"/>
                </a:moveTo>
                <a:lnTo>
                  <a:pt x="0" y="8240605"/>
                </a:lnTo>
                <a:lnTo>
                  <a:pt x="0" y="0"/>
                </a:lnTo>
                <a:lnTo>
                  <a:pt x="4220292" y="0"/>
                </a:lnTo>
                <a:lnTo>
                  <a:pt x="4220292" y="8240605"/>
                </a:lnTo>
                <a:close/>
              </a:path>
            </a:pathLst>
          </a:custGeom>
          <a:solidFill>
            <a:srgbClr val="CCE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7830" name="object 6">
            <a:extLst>
              <a:ext uri="{FF2B5EF4-FFF2-40B4-BE49-F238E27FC236}">
                <a16:creationId xmlns:a16="http://schemas.microsoft.com/office/drawing/2014/main" id="{F0627094-D387-4477-8FCD-7C17899BF3D6}"/>
              </a:ext>
            </a:extLst>
          </p:cNvPr>
          <p:cNvSpPr>
            <a:spLocks/>
          </p:cNvSpPr>
          <p:nvPr/>
        </p:nvSpPr>
        <p:spPr bwMode="auto">
          <a:xfrm>
            <a:off x="7385051" y="3145320"/>
            <a:ext cx="4038600" cy="8209750"/>
          </a:xfrm>
          <a:custGeom>
            <a:avLst/>
            <a:gdLst>
              <a:gd name="T0" fmla="*/ 33646 w 4316094"/>
              <a:gd name="T1" fmla="*/ 241945 h 8241030"/>
              <a:gd name="T2" fmla="*/ 0 w 4316094"/>
              <a:gd name="T3" fmla="*/ 241945 h 8241030"/>
              <a:gd name="T4" fmla="*/ 0 w 4316094"/>
              <a:gd name="T5" fmla="*/ 0 h 8241030"/>
              <a:gd name="T6" fmla="*/ 33646 w 4316094"/>
              <a:gd name="T7" fmla="*/ 0 h 8241030"/>
              <a:gd name="T8" fmla="*/ 33646 w 4316094"/>
              <a:gd name="T9" fmla="*/ 241945 h 82410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16094" h="8241030">
                <a:moveTo>
                  <a:pt x="4315558" y="8240605"/>
                </a:moveTo>
                <a:lnTo>
                  <a:pt x="0" y="8240605"/>
                </a:lnTo>
                <a:lnTo>
                  <a:pt x="0" y="0"/>
                </a:lnTo>
                <a:lnTo>
                  <a:pt x="4315558" y="0"/>
                </a:lnTo>
                <a:lnTo>
                  <a:pt x="4315558" y="8240605"/>
                </a:lnTo>
                <a:close/>
              </a:path>
            </a:pathLst>
          </a:custGeom>
          <a:solidFill>
            <a:srgbClr val="CCE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7831" name="object 7">
            <a:extLst>
              <a:ext uri="{FF2B5EF4-FFF2-40B4-BE49-F238E27FC236}">
                <a16:creationId xmlns:a16="http://schemas.microsoft.com/office/drawing/2014/main" id="{71BBC20F-0E90-45B0-BD88-CF0765CD03BA}"/>
              </a:ext>
            </a:extLst>
          </p:cNvPr>
          <p:cNvSpPr>
            <a:spLocks/>
          </p:cNvSpPr>
          <p:nvPr/>
        </p:nvSpPr>
        <p:spPr bwMode="auto">
          <a:xfrm>
            <a:off x="11423651" y="3147938"/>
            <a:ext cx="3999051" cy="8207132"/>
          </a:xfrm>
          <a:custGeom>
            <a:avLst/>
            <a:gdLst>
              <a:gd name="T0" fmla="*/ 35432 w 4544694"/>
              <a:gd name="T1" fmla="*/ 241403 h 8241030"/>
              <a:gd name="T2" fmla="*/ 0 w 4544694"/>
              <a:gd name="T3" fmla="*/ 241403 h 8241030"/>
              <a:gd name="T4" fmla="*/ 0 w 4544694"/>
              <a:gd name="T5" fmla="*/ 0 h 8241030"/>
              <a:gd name="T6" fmla="*/ 35432 w 4544694"/>
              <a:gd name="T7" fmla="*/ 0 h 8241030"/>
              <a:gd name="T8" fmla="*/ 35432 w 4544694"/>
              <a:gd name="T9" fmla="*/ 241403 h 82410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44694" h="8241030">
                <a:moveTo>
                  <a:pt x="4544196" y="8240524"/>
                </a:moveTo>
                <a:lnTo>
                  <a:pt x="0" y="8240524"/>
                </a:lnTo>
                <a:lnTo>
                  <a:pt x="0" y="0"/>
                </a:lnTo>
                <a:lnTo>
                  <a:pt x="4544196" y="0"/>
                </a:lnTo>
                <a:lnTo>
                  <a:pt x="4544196" y="82405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C493D0DF-E31A-4B2B-9013-1B988956AC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15950" y="764424"/>
            <a:ext cx="16811876" cy="1367435"/>
          </a:xfrm>
        </p:spPr>
        <p:txBody>
          <a:bodyPr wrap="square" lIns="0" tIns="13090" rIns="0" bIns="0" rtlCol="0">
            <a:spAutoFit/>
          </a:bodyPr>
          <a:lstStyle/>
          <a:p>
            <a:pPr marL="10472" algn="ctr">
              <a:spcBef>
                <a:spcPts val="104"/>
              </a:spcBef>
              <a:defRPr/>
            </a:pPr>
            <a:r>
              <a:rPr sz="4400" spc="-198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ДОКУМЕНТЫ</a:t>
            </a:r>
            <a:r>
              <a:rPr lang="ru-RU" sz="4400" spc="-198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  </a:t>
            </a:r>
            <a:r>
              <a:rPr sz="4400" spc="-244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sz="4400" spc="-137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ВСТУ</a:t>
            </a:r>
            <a:r>
              <a:rPr lang="ru-RU" sz="4400" spc="-137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ПИЛИ</a:t>
            </a:r>
            <a:r>
              <a:rPr lang="ru-RU" sz="4400" spc="-239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 </a:t>
            </a:r>
            <a:r>
              <a:rPr sz="4400" spc="-214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В</a:t>
            </a:r>
            <a:r>
              <a:rPr sz="4400" spc="-239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spc="-239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  </a:t>
            </a:r>
            <a:r>
              <a:rPr sz="4400" spc="-79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СИЛУ</a:t>
            </a:r>
            <a:r>
              <a:rPr sz="4400" spc="-244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br>
              <a:rPr lang="ru-RU" sz="4400" spc="-244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sz="4400" spc="-3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С</a:t>
            </a:r>
            <a:r>
              <a:rPr sz="4400" spc="-239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spc="-239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 </a:t>
            </a:r>
            <a:r>
              <a:rPr sz="4400" spc="-668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1</a:t>
            </a:r>
            <a:r>
              <a:rPr sz="4400" spc="-239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spc="-239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sz="4400" spc="-12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МАРТА</a:t>
            </a:r>
            <a:r>
              <a:rPr sz="4400" spc="-239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4400" spc="-239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  </a:t>
            </a:r>
            <a:r>
              <a:rPr sz="4400" spc="94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2025</a:t>
            </a:r>
            <a:r>
              <a:rPr sz="4400" spc="-244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sz="4400" spc="-16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ГОДА</a:t>
            </a:r>
            <a:endParaRPr sz="4400" dirty="0">
              <a:solidFill>
                <a:srgbClr val="FF0000"/>
              </a:solidFill>
              <a:latin typeface="LT Amber"/>
              <a:cs typeface="Times New Roman" panose="02020603050405020304" pitchFamily="18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6087951F-854A-4CB9-B8CF-44CFFE028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57714"/>
            <a:ext cx="3557734" cy="695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949" rIns="0" bIns="0">
            <a:spAutoFit/>
          </a:bodyPr>
          <a:lstStyle>
            <a:lvl1pPr marL="63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lnSpc>
                <a:spcPct val="111000"/>
              </a:lnSpc>
              <a:spcBef>
                <a:spcPts val="82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1000"/>
              </a:lnSpc>
              <a:spcBef>
                <a:spcPts val="82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1000"/>
              </a:lnSpc>
              <a:spcBef>
                <a:spcPts val="82"/>
              </a:spcBef>
              <a:buClrTx/>
              <a:buSzTx/>
              <a:buNone/>
            </a:pPr>
            <a:endParaRPr lang="ru-RU" altLang="ru-RU" sz="2800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endParaRPr>
          </a:p>
          <a:p>
            <a:pPr algn="ctr">
              <a:lnSpc>
                <a:spcPct val="111000"/>
              </a:lnSpc>
              <a:spcBef>
                <a:spcPts val="82"/>
              </a:spcBef>
              <a:buClrTx/>
              <a:buSzTx/>
              <a:buNone/>
            </a:pPr>
            <a:r>
              <a:rPr lang="ru-RU" altLang="ru-RU" sz="28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Федеральный закон  от 08.08.2024г.</a:t>
            </a:r>
          </a:p>
          <a:p>
            <a:pPr algn="ctr">
              <a:spcBef>
                <a:spcPts val="206"/>
              </a:spcBef>
              <a:buClrTx/>
              <a:buSzTx/>
              <a:buNone/>
            </a:pPr>
            <a:r>
              <a:rPr lang="ru-RU" altLang="ru-RU" sz="28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№ 315-ФЗ</a:t>
            </a:r>
          </a:p>
          <a:p>
            <a:pPr algn="ctr">
              <a:lnSpc>
                <a:spcPct val="109000"/>
              </a:lnSpc>
              <a:spcBef>
                <a:spcPts val="41"/>
              </a:spcBef>
              <a:buClrTx/>
              <a:buSzTx/>
              <a:buNone/>
            </a:pPr>
            <a:r>
              <a:rPr lang="ru-RU" altLang="ru-RU" sz="28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«О внесении изменений в Федеральный закон "Об образовании в Российской Федерации"</a:t>
            </a:r>
          </a:p>
          <a:p>
            <a:pPr algn="ctr">
              <a:lnSpc>
                <a:spcPct val="109000"/>
              </a:lnSpc>
              <a:spcBef>
                <a:spcPts val="41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9000"/>
              </a:lnSpc>
              <a:spcBef>
                <a:spcPts val="41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9000"/>
              </a:lnSpc>
              <a:spcBef>
                <a:spcPts val="41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666E9C42-76B9-4D2B-8BEA-8034A4046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386" y="3057714"/>
            <a:ext cx="3790664" cy="471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3090" rIns="0" bIns="0">
            <a:spAutoFit/>
          </a:bodyPr>
          <a:lstStyle>
            <a:lvl1pPr marL="63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104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104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104"/>
              </a:spcBef>
              <a:buClrTx/>
              <a:buSzTx/>
              <a:buNone/>
            </a:pPr>
            <a:endParaRPr lang="ru-RU" altLang="ru-RU" sz="2800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104"/>
              </a:spcBef>
              <a:buClrTx/>
              <a:buSzTx/>
              <a:buNone/>
            </a:pPr>
            <a:r>
              <a:rPr lang="ru-RU" altLang="ru-RU" sz="28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Приказ </a:t>
            </a:r>
            <a:r>
              <a:rPr lang="ru-RU" altLang="ru-RU" sz="2800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Минпросвещения</a:t>
            </a:r>
            <a:r>
              <a:rPr lang="ru-RU" altLang="ru-RU" sz="28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 России от 01.11.2024 № 763 «Об утверждении Положения о психолого- медико-педагогической комиссии»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45CE3119-379F-43BC-8C05-F653CE726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5050" y="3057713"/>
            <a:ext cx="4038601" cy="803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3613" rIns="0" bIns="0">
            <a:spAutoFit/>
          </a:bodyPr>
          <a:lstStyle>
            <a:lvl1pPr marL="63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104"/>
              </a:spcBef>
              <a:buClrTx/>
              <a:buSzTx/>
              <a:buNone/>
            </a:pPr>
            <a:endParaRPr lang="ru-RU" altLang="ru-RU" sz="263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104"/>
              </a:spcBef>
              <a:buClrTx/>
              <a:buSzTx/>
              <a:buNone/>
            </a:pPr>
            <a:r>
              <a:rPr lang="ru-RU" altLang="ru-RU" sz="28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Приказ </a:t>
            </a:r>
            <a:r>
              <a:rPr lang="ru-RU" altLang="ru-RU" sz="2800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Минпросвещения</a:t>
            </a:r>
            <a:r>
              <a:rPr lang="ru-RU" altLang="ru-RU" sz="28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 России от 06.11.2024 № 778 «Об утверждении типового порядка организации деятельности по оказанию психолого- педагогической, медицинской и социальной помощи, в том числе типового порядка деятельности центра психолого- педагогической, медицинской и социальной помощи»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95CCA561-E20B-4CE5-A0E6-DBE117537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3650" y="3057713"/>
            <a:ext cx="3962401" cy="701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949" rIns="0" bIns="0">
            <a:spAutoFit/>
          </a:bodyPr>
          <a:lstStyle>
            <a:lvl1pPr marL="63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lnSpc>
                <a:spcPct val="111000"/>
              </a:lnSpc>
              <a:spcBef>
                <a:spcPts val="82"/>
              </a:spcBef>
              <a:buClrTx/>
              <a:buSzTx/>
              <a:buNone/>
            </a:pPr>
            <a:endParaRPr lang="en-US" altLang="ru-RU" sz="2400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endParaRPr>
          </a:p>
          <a:p>
            <a:pPr algn="ctr">
              <a:lnSpc>
                <a:spcPct val="111000"/>
              </a:lnSpc>
              <a:spcBef>
                <a:spcPts val="82"/>
              </a:spcBef>
              <a:buClrTx/>
              <a:buSzTx/>
              <a:buNone/>
            </a:pPr>
            <a:endParaRPr lang="en-US" altLang="ru-RU" sz="2400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endParaRPr>
          </a:p>
          <a:p>
            <a:pPr algn="ctr">
              <a:lnSpc>
                <a:spcPct val="111000"/>
              </a:lnSpc>
              <a:spcBef>
                <a:spcPts val="82"/>
              </a:spcBef>
              <a:buClrTx/>
              <a:buSzTx/>
              <a:buNone/>
            </a:pPr>
            <a:r>
              <a:rPr lang="ru-RU" altLang="ru-RU" sz="24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Приказ </a:t>
            </a:r>
            <a:r>
              <a:rPr lang="ru-RU" altLang="ru-RU" sz="2400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Минпросвещения</a:t>
            </a:r>
            <a:r>
              <a:rPr lang="ru-RU" altLang="ru-RU" sz="24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 России от 22.10.2024 № 731</a:t>
            </a:r>
          </a:p>
          <a:p>
            <a:pPr algn="ctr">
              <a:spcBef>
                <a:spcPts val="206"/>
              </a:spcBef>
              <a:buClrTx/>
              <a:buSzTx/>
              <a:buNone/>
            </a:pPr>
            <a:r>
              <a:rPr lang="ru-RU" altLang="ru-RU" sz="24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«Об утверждении образца</a:t>
            </a:r>
          </a:p>
          <a:p>
            <a:pPr algn="ctr">
              <a:lnSpc>
                <a:spcPct val="109000"/>
              </a:lnSpc>
              <a:spcBef>
                <a:spcPts val="21"/>
              </a:spcBef>
              <a:buClrTx/>
              <a:buSzTx/>
              <a:buNone/>
            </a:pPr>
            <a:r>
              <a:rPr lang="ru-RU" altLang="ru-RU" sz="24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свидетельства об обучении и порядка его выдачи лицам с ограниченными возможностями здоровья (с нарушением интеллекта), не имеющим основного общего и среднего общего образования и обучавшимся по адаптированным основным </a:t>
            </a:r>
            <a:r>
              <a:rPr lang="ru-RU" altLang="ru-RU" sz="2800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общеобразовательным программам»</a:t>
            </a:r>
          </a:p>
        </p:txBody>
      </p:sp>
      <p:sp>
        <p:nvSpPr>
          <p:cNvPr id="77837" name="object 15">
            <a:extLst>
              <a:ext uri="{FF2B5EF4-FFF2-40B4-BE49-F238E27FC236}">
                <a16:creationId xmlns:a16="http://schemas.microsoft.com/office/drawing/2014/main" id="{27AFA2F4-667B-408A-A392-7FB4291E8946}"/>
              </a:ext>
            </a:extLst>
          </p:cNvPr>
          <p:cNvSpPr>
            <a:spLocks/>
          </p:cNvSpPr>
          <p:nvPr/>
        </p:nvSpPr>
        <p:spPr bwMode="auto">
          <a:xfrm>
            <a:off x="1" y="2692142"/>
            <a:ext cx="15422702" cy="432057"/>
          </a:xfrm>
          <a:custGeom>
            <a:avLst/>
            <a:gdLst>
              <a:gd name="T0" fmla="*/ 142867 w 18291810"/>
              <a:gd name="T1" fmla="*/ 59 h 391160"/>
              <a:gd name="T2" fmla="*/ 142816 w 18291810"/>
              <a:gd name="T3" fmla="*/ 59 h 391160"/>
              <a:gd name="T4" fmla="*/ 142816 w 18291810"/>
              <a:gd name="T5" fmla="*/ 29 h 391160"/>
              <a:gd name="T6" fmla="*/ 142723 w 18291810"/>
              <a:gd name="T7" fmla="*/ 29 h 391160"/>
              <a:gd name="T8" fmla="*/ 142723 w 18291810"/>
              <a:gd name="T9" fmla="*/ 0 h 391160"/>
              <a:gd name="T10" fmla="*/ 0 w 18291810"/>
              <a:gd name="T11" fmla="*/ 0 h 391160"/>
              <a:gd name="T12" fmla="*/ 0 w 18291810"/>
              <a:gd name="T13" fmla="*/ 29 h 391160"/>
              <a:gd name="T14" fmla="*/ 0 w 18291810"/>
              <a:gd name="T15" fmla="*/ 59 h 391160"/>
              <a:gd name="T16" fmla="*/ 0 w 18291810"/>
              <a:gd name="T17" fmla="*/ 9019 h 391160"/>
              <a:gd name="T18" fmla="*/ 0 w 18291810"/>
              <a:gd name="T19" fmla="*/ 9049 h 391160"/>
              <a:gd name="T20" fmla="*/ 0 w 18291810"/>
              <a:gd name="T21" fmla="*/ 9078 h 391160"/>
              <a:gd name="T22" fmla="*/ 0 w 18291810"/>
              <a:gd name="T23" fmla="*/ 9108 h 391160"/>
              <a:gd name="T24" fmla="*/ 142627 w 18291810"/>
              <a:gd name="T25" fmla="*/ 9108 h 391160"/>
              <a:gd name="T26" fmla="*/ 142627 w 18291810"/>
              <a:gd name="T27" fmla="*/ 9078 h 391160"/>
              <a:gd name="T28" fmla="*/ 142780 w 18291810"/>
              <a:gd name="T29" fmla="*/ 9078 h 391160"/>
              <a:gd name="T30" fmla="*/ 142780 w 18291810"/>
              <a:gd name="T31" fmla="*/ 9049 h 391160"/>
              <a:gd name="T32" fmla="*/ 142851 w 18291810"/>
              <a:gd name="T33" fmla="*/ 9049 h 391160"/>
              <a:gd name="T34" fmla="*/ 142851 w 18291810"/>
              <a:gd name="T35" fmla="*/ 9019 h 391160"/>
              <a:gd name="T36" fmla="*/ 142867 w 18291810"/>
              <a:gd name="T37" fmla="*/ 9019 h 391160"/>
              <a:gd name="T38" fmla="*/ 142867 w 18291810"/>
              <a:gd name="T39" fmla="*/ 59 h 3911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291810" h="391160">
                <a:moveTo>
                  <a:pt x="18291340" y="2540"/>
                </a:moveTo>
                <a:lnTo>
                  <a:pt x="18284851" y="2540"/>
                </a:lnTo>
                <a:lnTo>
                  <a:pt x="18284851" y="1270"/>
                </a:lnTo>
                <a:lnTo>
                  <a:pt x="18272900" y="1270"/>
                </a:lnTo>
                <a:lnTo>
                  <a:pt x="18272900" y="0"/>
                </a:lnTo>
                <a:lnTo>
                  <a:pt x="0" y="0"/>
                </a:lnTo>
                <a:lnTo>
                  <a:pt x="0" y="1270"/>
                </a:lnTo>
                <a:lnTo>
                  <a:pt x="0" y="2540"/>
                </a:lnTo>
                <a:lnTo>
                  <a:pt x="0" y="387350"/>
                </a:lnTo>
                <a:lnTo>
                  <a:pt x="0" y="388620"/>
                </a:lnTo>
                <a:lnTo>
                  <a:pt x="0" y="389890"/>
                </a:lnTo>
                <a:lnTo>
                  <a:pt x="0" y="391160"/>
                </a:lnTo>
                <a:lnTo>
                  <a:pt x="18260594" y="391160"/>
                </a:lnTo>
                <a:lnTo>
                  <a:pt x="18260594" y="389890"/>
                </a:lnTo>
                <a:lnTo>
                  <a:pt x="18280241" y="389890"/>
                </a:lnTo>
                <a:lnTo>
                  <a:pt x="18280241" y="388620"/>
                </a:lnTo>
                <a:lnTo>
                  <a:pt x="18289372" y="388620"/>
                </a:lnTo>
                <a:lnTo>
                  <a:pt x="18289372" y="387350"/>
                </a:lnTo>
                <a:lnTo>
                  <a:pt x="18291340" y="387350"/>
                </a:lnTo>
                <a:lnTo>
                  <a:pt x="18291340" y="2540"/>
                </a:lnTo>
                <a:close/>
              </a:path>
            </a:pathLst>
          </a:custGeom>
          <a:solidFill>
            <a:srgbClr val="D5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5" name="object 3">
            <a:extLst>
              <a:ext uri="{FF2B5EF4-FFF2-40B4-BE49-F238E27FC236}">
                <a16:creationId xmlns:a16="http://schemas.microsoft.com/office/drawing/2014/main" id="{44809994-D06E-4A6D-A1D0-4DBD600F567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86051" y="0"/>
            <a:ext cx="4718049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id="{18306322-BD7F-459E-A457-A5891AFAB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806" y="900651"/>
            <a:ext cx="9875044" cy="115379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ru-RU" sz="4617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Модификация материала и способов его  предъявления </a:t>
            </a:r>
          </a:p>
        </p:txBody>
      </p:sp>
      <p:sp>
        <p:nvSpPr>
          <p:cNvPr id="220163" name="Содержимое 2">
            <a:extLst>
              <a:ext uri="{FF2B5EF4-FFF2-40B4-BE49-F238E27FC236}">
                <a16:creationId xmlns:a16="http://schemas.microsoft.com/office/drawing/2014/main" id="{0715C6FB-0731-49DA-A01A-6151EA09E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51" y="2330169"/>
            <a:ext cx="14630400" cy="8429063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 средства – схемы, четкие плакаты, инструкции. С ними ребенку с  РАС  лучше адаптироваться в окружающем пространстве, лучше ориентироваться как в помещении, так и на занятии.</a:t>
            </a:r>
          </a:p>
          <a:p>
            <a:pPr eaLnBrk="1" hangingPunct="1"/>
            <a:endParaRPr lang="ru-RU" altLang="ru-RU" sz="280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8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 режима дня</a:t>
            </a:r>
          </a:p>
          <a:p>
            <a:pPr eaLnBrk="1" hangingPunct="1"/>
            <a:r>
              <a:rPr lang="ru-RU" altLang="ru-RU" sz="28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СОБЫТИЙ</a:t>
            </a:r>
          </a:p>
          <a:p>
            <a:pPr eaLnBrk="1" hangingPunct="1"/>
            <a:r>
              <a:rPr lang="ru-RU" altLang="ru-RU" sz="28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КАРТОЧКИ-СЛОВА</a:t>
            </a:r>
          </a:p>
          <a:p>
            <a:pPr eaLnBrk="1" hangingPunct="1"/>
            <a:r>
              <a:rPr lang="ru-RU" altLang="ru-RU" sz="28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– ДЕЙСТВИЯ</a:t>
            </a:r>
          </a:p>
          <a:p>
            <a:pPr eaLnBrk="1" hangingPunct="1"/>
            <a:r>
              <a:rPr lang="ru-RU" altLang="ru-RU" sz="28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ДЛЯ ВЫПОЛНЕНИЯ</a:t>
            </a:r>
          </a:p>
          <a:p>
            <a:pPr eaLnBrk="1" hangingPunct="1"/>
            <a:r>
              <a:rPr lang="ru-RU" altLang="ru-RU" sz="28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 ПРАВИЛ ПОВЕДЕНИЯ, ИЗБЕГАНИЕ «НЕ»</a:t>
            </a:r>
          </a:p>
          <a:p>
            <a:pPr eaLnBrk="1" hangingPunct="1"/>
            <a:r>
              <a:rPr lang="ru-RU" altLang="ru-RU" sz="28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ОБЪЕМА ЗАДАНИЯ, МАЛЫЕ ПОРЦИИ</a:t>
            </a:r>
          </a:p>
          <a:p>
            <a:pPr eaLnBrk="1" hangingPunct="1"/>
            <a:r>
              <a:rPr lang="ru-RU" altLang="ru-RU" sz="28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ПЕРЕХОДЕ ОТ ОДНОЙ ДЕЯТЕЛЬНОСТИ К ДРУГОЙ – КАРТОЧКИ И НАПОМИНАНИЯ</a:t>
            </a:r>
          </a:p>
          <a:p>
            <a:pPr eaLnBrk="1" hangingPunct="1"/>
            <a:r>
              <a:rPr lang="ru-RU" altLang="ru-RU" sz="28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 ЧЕРЕЗ ИНТЕРЕСНЫЕ ДЛЯ НИХ ТЕМЫ</a:t>
            </a:r>
          </a:p>
          <a:p>
            <a:pPr eaLnBrk="1" hangingPunct="1"/>
            <a:r>
              <a:rPr lang="ru-RU" altLang="ru-RU" sz="28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 ЗНАНИЙ  НА ПРАКТИЧЕСКИЕ ЖИЗНЕННЫЕ СИТУАЦИИ.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C7AE5C59-3A21-43E0-987C-29E9A6D6FA2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4251" y="2262108"/>
            <a:ext cx="14097000" cy="7162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596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659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659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59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определите,</a:t>
            </a:r>
            <a:br>
              <a:rPr lang="ru-RU" sz="659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59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результат </a:t>
            </a:r>
            <a:br>
              <a:rPr lang="ru-RU" sz="659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59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«достижимый»,</a:t>
            </a:r>
            <a:br>
              <a:rPr lang="ru-RU" sz="659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59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какой «труднодостижимый»</a:t>
            </a:r>
            <a:br>
              <a:rPr lang="ru-RU" sz="6596" dirty="0">
                <a:solidFill>
                  <a:srgbClr val="FF0000"/>
                </a:solidFill>
              </a:rPr>
            </a:b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C7F3ED70-0284-4B5C-97D2-D9B84CEAFB9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2018-03-21_00-01-0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5946" y="-3415793"/>
            <a:ext cx="27682597" cy="16138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2018-03-21_00-03-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19341" y="-3533591"/>
            <a:ext cx="28507185" cy="16373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esktop\2018-03-21_00-05-0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083744" y="-3651390"/>
            <a:ext cx="28153790" cy="16845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User\Desktop\2018-03-21_00-06-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01542" y="-3651390"/>
            <a:ext cx="28153790" cy="16373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B91A7BFB-2A94-4233-A680-7EB9686AE67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719722" y="1029162"/>
            <a:ext cx="10866161" cy="1138773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C72A1955-AED5-4160-920C-D16517EE05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0450" y="3652119"/>
            <a:ext cx="12573000" cy="3693319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4800" b="1" i="1" dirty="0">
                <a:solidFill>
                  <a:srgbClr val="FF0000"/>
                </a:solidFill>
                <a:latin typeface="LT Amber"/>
              </a:rPr>
              <a:t>При совместной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4800" b="1" i="1" dirty="0">
                <a:solidFill>
                  <a:srgbClr val="FF0000"/>
                </a:solidFill>
                <a:latin typeface="LT Amber"/>
              </a:rPr>
              <a:t>СИСТЕМНОЙ </a:t>
            </a:r>
            <a:endParaRPr lang="en-US" altLang="ru-RU" sz="4800" b="1" i="1" dirty="0">
              <a:solidFill>
                <a:srgbClr val="FF0000"/>
              </a:solidFill>
              <a:latin typeface="LT Amber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4800" b="1" i="1" dirty="0">
                <a:solidFill>
                  <a:srgbClr val="FF0000"/>
                </a:solidFill>
                <a:latin typeface="LT Amber"/>
              </a:rPr>
              <a:t>коррекционной работе 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4800" b="1" i="1" dirty="0">
                <a:solidFill>
                  <a:srgbClr val="FF0000"/>
                </a:solidFill>
                <a:latin typeface="LT Amber"/>
              </a:rPr>
              <a:t>мы не только в силах ,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4800" b="1" i="1" dirty="0">
                <a:solidFill>
                  <a:srgbClr val="FF0000"/>
                </a:solidFill>
                <a:latin typeface="LT Amber"/>
              </a:rPr>
              <a:t>но и обязаны помочь этим детям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4E0E4540-34E3-47C2-B213-A126D31BCB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3DF65-CA00-4D9B-8B56-067A450D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049" y="230653"/>
            <a:ext cx="10058401" cy="10926369"/>
          </a:xfrm>
        </p:spPr>
        <p:txBody>
          <a:bodyPr rtlCol="0">
            <a:noAutofit/>
          </a:bodyPr>
          <a:lstStyle/>
          <a:p>
            <a:pPr algn="ctr">
              <a:defRPr/>
            </a:pPr>
            <a:br>
              <a:rPr lang="en-US" sz="395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95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95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5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958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Эффективные </a:t>
            </a:r>
            <a:br>
              <a:rPr lang="en-US" sz="3958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58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инклюзивные практики </a:t>
            </a:r>
            <a:br>
              <a:rPr lang="en-US" sz="3958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58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обучающимися с РАС»</a:t>
            </a:r>
            <a:br>
              <a:rPr lang="ru-RU" sz="2968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38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38" b="1" i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638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7891" name="Объект 6">
            <a:extLst>
              <a:ext uri="{FF2B5EF4-FFF2-40B4-BE49-F238E27FC236}">
                <a16:creationId xmlns:a16="http://schemas.microsoft.com/office/drawing/2014/main" id="{2129A492-2739-49C7-B25E-D1D6CAA697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70590" y="9217395"/>
            <a:ext cx="5345387" cy="1938992"/>
          </a:xfrm>
        </p:spPr>
        <p:txBody>
          <a:bodyPr/>
          <a:lstStyle/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</p:txBody>
      </p:sp>
      <p:pic>
        <p:nvPicPr>
          <p:cNvPr id="8" name="Рисунок 7" descr="i677.jpg">
            <a:extLst>
              <a:ext uri="{FF2B5EF4-FFF2-40B4-BE49-F238E27FC236}">
                <a16:creationId xmlns:a16="http://schemas.microsoft.com/office/drawing/2014/main" id="{2BA29AF2-EDA7-4A06-87C8-42F6516F1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84" y="1235075"/>
            <a:ext cx="4576199" cy="4005753"/>
          </a:xfrm>
          <a:prstGeom prst="rect">
            <a:avLst/>
          </a:prstGeom>
          <a:ln w="57150">
            <a:solidFill>
              <a:schemeClr val="accent5">
                <a:lumMod val="25000"/>
              </a:schemeClr>
            </a:solidFill>
          </a:ln>
        </p:spPr>
      </p:pic>
      <p:pic>
        <p:nvPicPr>
          <p:cNvPr id="9" name="Содержимое 3" descr="678.jpg">
            <a:extLst>
              <a:ext uri="{FF2B5EF4-FFF2-40B4-BE49-F238E27FC236}">
                <a16:creationId xmlns:a16="http://schemas.microsoft.com/office/drawing/2014/main" id="{6D078379-611B-4FF8-811E-D6ED8F972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057" y="6873875"/>
            <a:ext cx="4868962" cy="403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ject 3">
            <a:extLst>
              <a:ext uri="{FF2B5EF4-FFF2-40B4-BE49-F238E27FC236}">
                <a16:creationId xmlns:a16="http://schemas.microsoft.com/office/drawing/2014/main" id="{CECA54E6-D31B-4404-88FD-3C23B7BF86E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FDB13-9E04-4B3B-B564-511ADEF2D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0742" y="900651"/>
            <a:ext cx="5961508" cy="115379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617" dirty="0"/>
              <a:t>Арт-терапия</a:t>
            </a:r>
            <a:br>
              <a:rPr lang="ru-RU" sz="4617" dirty="0"/>
            </a:br>
            <a:endParaRPr lang="ru-RU" sz="4617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5393282-6AF6-4A34-A9F9-468D35137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/>
          </a:blip>
          <a:stretch>
            <a:fillRect/>
          </a:stretch>
        </p:blipFill>
        <p:spPr>
          <a:xfrm>
            <a:off x="518228" y="1886946"/>
            <a:ext cx="4114034" cy="308719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EB043F-2D06-48FC-B905-1B2E396340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/>
          </a:blip>
          <a:stretch>
            <a:fillRect/>
          </a:stretch>
        </p:blipFill>
        <p:spPr>
          <a:xfrm>
            <a:off x="5157967" y="1918061"/>
            <a:ext cx="4023950" cy="3017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B03322-5B89-4681-81DA-4AF4AAEAF3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/>
          </a:blip>
          <a:stretch>
            <a:fillRect/>
          </a:stretch>
        </p:blipFill>
        <p:spPr>
          <a:xfrm>
            <a:off x="9899650" y="1942387"/>
            <a:ext cx="3678635" cy="3157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C6C22F-D0E2-4480-B4D0-B36470F165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/>
          </a:blip>
          <a:stretch>
            <a:fillRect/>
          </a:stretch>
        </p:blipFill>
        <p:spPr>
          <a:xfrm>
            <a:off x="518228" y="6993048"/>
            <a:ext cx="4393313" cy="2927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DAE32C-944F-4EB5-BE01-0CD5F71DF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9899650" y="6758693"/>
            <a:ext cx="3678635" cy="3369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7AE24D-63C5-4191-821E-1C47A947CD0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/>
          </a:blip>
          <a:stretch>
            <a:fillRect/>
          </a:stretch>
        </p:blipFill>
        <p:spPr>
          <a:xfrm>
            <a:off x="5690742" y="6858594"/>
            <a:ext cx="3491175" cy="3269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0409" name="Прямоугольник 2">
            <a:extLst>
              <a:ext uri="{FF2B5EF4-FFF2-40B4-BE49-F238E27FC236}">
                <a16:creationId xmlns:a16="http://schemas.microsoft.com/office/drawing/2014/main" id="{1AE4BA6A-C03B-457E-8AB0-283268725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4451" y="6209632"/>
            <a:ext cx="5524036" cy="54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Arial" panose="020B0604020202020204" pitchFamily="34" charset="0"/>
              </a:rPr>
              <a:t>живопись</a:t>
            </a:r>
          </a:p>
        </p:txBody>
      </p:sp>
      <p:sp>
        <p:nvSpPr>
          <p:cNvPr id="230410" name="Прямоугольник 9">
            <a:extLst>
              <a:ext uri="{FF2B5EF4-FFF2-40B4-BE49-F238E27FC236}">
                <a16:creationId xmlns:a16="http://schemas.microsoft.com/office/drawing/2014/main" id="{E761D342-8D14-40B7-A9D4-840FC06FA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0" y="5536878"/>
            <a:ext cx="5624009" cy="54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Arial" panose="020B0604020202020204" pitchFamily="34" charset="0"/>
              </a:rPr>
              <a:t>музыка</a:t>
            </a:r>
          </a:p>
        </p:txBody>
      </p:sp>
      <p:sp>
        <p:nvSpPr>
          <p:cNvPr id="230411" name="Прямоугольник 13">
            <a:extLst>
              <a:ext uri="{FF2B5EF4-FFF2-40B4-BE49-F238E27FC236}">
                <a16:creationId xmlns:a16="http://schemas.microsoft.com/office/drawing/2014/main" id="{735BF938-1C22-4825-AD45-9ECE0701F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0" y="10327310"/>
            <a:ext cx="5007474" cy="54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Arial" panose="020B0604020202020204" pitchFamily="34" charset="0"/>
              </a:rPr>
              <a:t>танцы</a:t>
            </a:r>
          </a:p>
        </p:txBody>
      </p:sp>
      <p:sp>
        <p:nvSpPr>
          <p:cNvPr id="230412" name="Прямоугольник 14">
            <a:extLst>
              <a:ext uri="{FF2B5EF4-FFF2-40B4-BE49-F238E27FC236}">
                <a16:creationId xmlns:a16="http://schemas.microsoft.com/office/drawing/2014/main" id="{D78C5BB1-CE19-49A4-B12A-53A208271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2184" y="5536879"/>
            <a:ext cx="5043301" cy="54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Arial" panose="020B0604020202020204" pitchFamily="34" charset="0"/>
              </a:rPr>
              <a:t>театр</a:t>
            </a:r>
          </a:p>
        </p:txBody>
      </p:sp>
      <p:sp>
        <p:nvSpPr>
          <p:cNvPr id="230413" name="Прямоугольник 15">
            <a:extLst>
              <a:ext uri="{FF2B5EF4-FFF2-40B4-BE49-F238E27FC236}">
                <a16:creationId xmlns:a16="http://schemas.microsoft.com/office/drawing/2014/main" id="{950F61D6-27A7-489A-890F-9E11D10A5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4450" y="10531492"/>
            <a:ext cx="7329047" cy="54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Arial" panose="020B0604020202020204" pitchFamily="34" charset="0"/>
              </a:rPr>
              <a:t>занятия с глиной</a:t>
            </a:r>
          </a:p>
        </p:txBody>
      </p:sp>
      <p:pic>
        <p:nvPicPr>
          <p:cNvPr id="14" name="object 3">
            <a:extLst>
              <a:ext uri="{FF2B5EF4-FFF2-40B4-BE49-F238E27FC236}">
                <a16:creationId xmlns:a16="http://schemas.microsoft.com/office/drawing/2014/main" id="{19759D13-E816-41D9-BA64-34C14AA68F3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F8D6A-00E7-4360-9055-7075BDC3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1" y="906131"/>
            <a:ext cx="11887200" cy="171199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45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психологической поддержки детей с РАС</a:t>
            </a:r>
            <a:br>
              <a:rPr lang="ru-RU" sz="4452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52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Анималотерапия</a:t>
            </a:r>
            <a:endParaRPr lang="ru-RU" sz="4617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DF90044-9CB8-46E9-B667-B71976541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/>
          </a:blip>
          <a:stretch>
            <a:fillRect/>
          </a:stretch>
        </p:blipFill>
        <p:spPr>
          <a:xfrm>
            <a:off x="984251" y="3042435"/>
            <a:ext cx="5816590" cy="356214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8DBE2-222E-4DA4-95D2-4B1296B4D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/>
          </a:blip>
          <a:stretch>
            <a:fillRect/>
          </a:stretch>
        </p:blipFill>
        <p:spPr>
          <a:xfrm>
            <a:off x="902975" y="7612607"/>
            <a:ext cx="4156942" cy="3106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B47024-9A3F-438D-8142-F36B4D321D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/>
          </a:blip>
          <a:stretch>
            <a:fillRect/>
          </a:stretch>
        </p:blipFill>
        <p:spPr>
          <a:xfrm>
            <a:off x="7994651" y="5230908"/>
            <a:ext cx="5486400" cy="3934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1430" name="Прямоугольник 5">
            <a:extLst>
              <a:ext uri="{FF2B5EF4-FFF2-40B4-BE49-F238E27FC236}">
                <a16:creationId xmlns:a16="http://schemas.microsoft.com/office/drawing/2014/main" id="{B15BAD31-4A06-4A5A-9D5D-CC3448096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3850" y="8267161"/>
            <a:ext cx="4648203" cy="54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Arial" panose="020B0604020202020204" pitchFamily="34" charset="0"/>
              </a:rPr>
              <a:t>пет-терапия</a:t>
            </a:r>
          </a:p>
        </p:txBody>
      </p:sp>
      <p:sp>
        <p:nvSpPr>
          <p:cNvPr id="231431" name="Прямоугольник 7">
            <a:extLst>
              <a:ext uri="{FF2B5EF4-FFF2-40B4-BE49-F238E27FC236}">
                <a16:creationId xmlns:a16="http://schemas.microsoft.com/office/drawing/2014/main" id="{CE99779F-29B1-4499-A69C-B4A4345F0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1050" y="9573407"/>
            <a:ext cx="6200196" cy="54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Arial" panose="020B0604020202020204" pitchFamily="34" charset="0"/>
              </a:rPr>
              <a:t>иппотерапия</a:t>
            </a:r>
          </a:p>
        </p:txBody>
      </p:sp>
      <p:sp>
        <p:nvSpPr>
          <p:cNvPr id="231432" name="Прямоугольник 8">
            <a:extLst>
              <a:ext uri="{FF2B5EF4-FFF2-40B4-BE49-F238E27FC236}">
                <a16:creationId xmlns:a16="http://schemas.microsoft.com/office/drawing/2014/main" id="{D571DF12-2E82-44C2-AA1E-8C9CDCE13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0" y="6819562"/>
            <a:ext cx="7755793" cy="54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 err="1">
                <a:solidFill>
                  <a:schemeClr val="tx1"/>
                </a:solidFill>
                <a:latin typeface="Arial" panose="020B0604020202020204" pitchFamily="34" charset="0"/>
              </a:rPr>
              <a:t>дельфинотерапия</a:t>
            </a:r>
            <a:endParaRPr lang="ru-RU" altLang="ru-RU" sz="2968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object 3">
            <a:extLst>
              <a:ext uri="{FF2B5EF4-FFF2-40B4-BE49-F238E27FC236}">
                <a16:creationId xmlns:a16="http://schemas.microsoft.com/office/drawing/2014/main" id="{4CDC9374-CC71-4EAF-A1F7-A164007B99D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343E2-BF07-455E-B85A-8A5DBA498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753957"/>
            <a:ext cx="14554199" cy="2050802"/>
          </a:xfrm>
        </p:spPr>
        <p:txBody>
          <a:bodyPr>
            <a:noAutofit/>
          </a:bodyPr>
          <a:lstStyle/>
          <a:p>
            <a:pPr marL="20944" algn="ctr">
              <a:spcBef>
                <a:spcPts val="165"/>
              </a:spcBef>
              <a:defRPr/>
            </a:pP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«ОБ</a:t>
            </a:r>
            <a:r>
              <a:rPr lang="ru-RU" sz="3200" b="1" spc="-99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16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УТВЕРЖДЕНИИ</a:t>
            </a:r>
            <a:r>
              <a:rPr lang="ru-RU" sz="3200" b="1" spc="-74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4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ОБРАЗЦА</a:t>
            </a:r>
            <a:r>
              <a:rPr lang="ru-RU" sz="3200" b="1" spc="-74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4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СВИДЕТЕЛЬСТВА</a:t>
            </a:r>
            <a:r>
              <a:rPr lang="ru-RU" sz="3200" b="1" spc="-82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ОБ</a:t>
            </a:r>
            <a:r>
              <a:rPr lang="ru-RU" sz="3200" b="1" spc="-99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ОБУЧЕНИИ</a:t>
            </a:r>
            <a:r>
              <a:rPr lang="ru-RU" sz="3200" b="1" spc="-49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И</a:t>
            </a:r>
            <a:r>
              <a:rPr lang="ru-RU" sz="3200" b="1" spc="-99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16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ПОРЯДКА</a:t>
            </a:r>
            <a:r>
              <a:rPr lang="ru-RU" sz="3200" b="1" spc="-107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4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ЕГО</a:t>
            </a:r>
            <a:br>
              <a:rPr lang="ru-RU" sz="3200" dirty="0">
                <a:latin typeface="LT Amber"/>
                <a:cs typeface="Times New Roman" panose="02020603050405020304" pitchFamily="18" charset="0"/>
              </a:rPr>
            </a:br>
            <a:r>
              <a:rPr lang="ru-RU" sz="3200" b="1" spc="-33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ВЫДАЧИ</a:t>
            </a:r>
            <a:r>
              <a:rPr lang="ru-RU" sz="3200" b="1" spc="-58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ЛИЦАМ</a:t>
            </a:r>
            <a:r>
              <a:rPr lang="ru-RU" sz="3200" b="1" spc="-74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С</a:t>
            </a:r>
            <a:r>
              <a:rPr lang="ru-RU" sz="3200" b="1" spc="-132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16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ОГРАНИЧЕННЫМИ</a:t>
            </a:r>
            <a:r>
              <a:rPr lang="ru-RU" sz="3200" b="1" spc="-66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16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ВОЗМОЖНОСТЯМИ</a:t>
            </a:r>
            <a:r>
              <a:rPr lang="ru-RU" sz="3200" b="1" spc="-132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16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ЗДОРОВЬЯ</a:t>
            </a:r>
            <a:br>
              <a:rPr lang="ru-RU" sz="3200" dirty="0">
                <a:latin typeface="LT Amber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(С</a:t>
            </a:r>
            <a:r>
              <a:rPr lang="ru-RU" sz="3200" b="1" spc="-148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НАРУШЕНИЕМ</a:t>
            </a:r>
            <a:r>
              <a:rPr lang="ru-RU" sz="3200" b="1" spc="-66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16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ИНТЕЛЛЕКТА),</a:t>
            </a:r>
            <a:r>
              <a:rPr lang="ru-RU" sz="3200" b="1" spc="-9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НЕ</a:t>
            </a:r>
            <a:r>
              <a:rPr lang="ru-RU" sz="3200" b="1" spc="-140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ИМЕЮЩИМ</a:t>
            </a:r>
            <a:r>
              <a:rPr lang="ru-RU" sz="3200" b="1" spc="-124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ОСНОВНОГО</a:t>
            </a:r>
            <a:r>
              <a:rPr lang="ru-RU" sz="3200" b="1" spc="-132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16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ОБЩЕГО</a:t>
            </a:r>
            <a:br>
              <a:rPr lang="ru-RU" sz="3200" dirty="0">
                <a:latin typeface="LT Amber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И</a:t>
            </a:r>
            <a:r>
              <a:rPr lang="ru-RU" sz="3200" b="1" spc="-99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16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СРЕДНЕГО</a:t>
            </a:r>
            <a:r>
              <a:rPr lang="ru-RU" sz="3200" b="1" spc="-82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ОБЩЕГО</a:t>
            </a:r>
            <a:r>
              <a:rPr lang="ru-RU" sz="3200" b="1" spc="-9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49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ОБРАЗОВАНИЯ</a:t>
            </a:r>
            <a:r>
              <a:rPr lang="ru-RU" sz="3200" b="1" spc="-25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И</a:t>
            </a:r>
            <a:r>
              <a:rPr lang="ru-RU" sz="3200" b="1" spc="-99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16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ОБУЧАВШИМСЯ</a:t>
            </a:r>
            <a:r>
              <a:rPr lang="ru-RU" sz="3200" b="1" spc="-8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ПО</a:t>
            </a:r>
            <a:r>
              <a:rPr lang="ru-RU" sz="3200" b="1" spc="-107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16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АДАПТИРОВАННЫМ ОСНОВНЫМ</a:t>
            </a:r>
            <a:r>
              <a:rPr lang="ru-RU" sz="3200" b="1" spc="-99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49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ОБЩЕОБРАЗОВАТЕЛЬНЫМ</a:t>
            </a:r>
            <a:r>
              <a:rPr lang="ru-RU" sz="3200" b="1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200" b="1" spc="-16" dirty="0">
                <a:solidFill>
                  <a:srgbClr val="364D81"/>
                </a:solidFill>
                <a:latin typeface="LT Amber"/>
                <a:cs typeface="Times New Roman" panose="02020603050405020304" pitchFamily="18" charset="0"/>
              </a:rPr>
              <a:t>ПРОГРАММАМ»</a:t>
            </a:r>
            <a:br>
              <a:rPr lang="ru-RU" sz="2639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приказ</a:t>
            </a:r>
            <a:r>
              <a:rPr lang="ru-RU" sz="3600" b="1" spc="-107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Минпросвещения</a:t>
            </a:r>
            <a:r>
              <a:rPr lang="ru-RU" sz="3600" b="1" spc="-132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600" b="1" spc="-16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России</a:t>
            </a:r>
            <a:r>
              <a:rPr lang="ru-RU" sz="3600" b="1" spc="-124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от</a:t>
            </a:r>
            <a:r>
              <a:rPr lang="ru-RU" sz="3600" b="1" spc="-82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22</a:t>
            </a:r>
            <a:r>
              <a:rPr lang="ru-RU" sz="3600" b="1" spc="-82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октября</a:t>
            </a:r>
            <a:r>
              <a:rPr lang="ru-RU" sz="3600" b="1" spc="-4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2024</a:t>
            </a:r>
            <a:r>
              <a:rPr lang="ru-RU" sz="3600" b="1" spc="-99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600" b="1" spc="-14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г.</a:t>
            </a:r>
            <a:r>
              <a:rPr lang="ru-RU" sz="3600" b="1" spc="-66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№</a:t>
            </a:r>
            <a:r>
              <a:rPr lang="ru-RU" sz="3600" b="1" spc="-9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3600" b="1" spc="-4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731</a:t>
            </a:r>
            <a:br>
              <a:rPr lang="ru-RU" sz="2639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3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875" name="object 6">
            <a:extLst>
              <a:ext uri="{FF2B5EF4-FFF2-40B4-BE49-F238E27FC236}">
                <a16:creationId xmlns:a16="http://schemas.microsoft.com/office/drawing/2014/main" id="{20A1C44B-4223-46FD-9A7A-3883356DB042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9051" y="4283075"/>
            <a:ext cx="5257800" cy="6460808"/>
          </a:xfrm>
        </p:spPr>
      </p:pic>
      <p:pic>
        <p:nvPicPr>
          <p:cNvPr id="79876" name="object 7">
            <a:extLst>
              <a:ext uri="{FF2B5EF4-FFF2-40B4-BE49-F238E27FC236}">
                <a16:creationId xmlns:a16="http://schemas.microsoft.com/office/drawing/2014/main" id="{DDB66AA3-0710-4D87-955B-7DA3B606A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4822181"/>
            <a:ext cx="5714144" cy="571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74A4308E-D69A-489A-9952-CA7FC2E4FAE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1DCA9-BEC1-4356-845D-6CD2B65EE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617" u="sng" dirty="0">
                <a:solidFill>
                  <a:srgbClr val="FF0000"/>
                </a:solidFill>
              </a:rPr>
              <a:t>Концепция ТЕАССН</a:t>
            </a:r>
            <a:br>
              <a:rPr lang="ru-RU" sz="4617" dirty="0">
                <a:solidFill>
                  <a:srgbClr val="FF0000"/>
                </a:solidFill>
              </a:rPr>
            </a:br>
            <a:endParaRPr lang="ru-RU" sz="4617" dirty="0">
              <a:solidFill>
                <a:srgbClr val="FF0000"/>
              </a:solidFill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16C4A1B7-C2A2-407C-B6EF-4FBEEB0FA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/>
          </a:blip>
          <a:stretch>
            <a:fillRect/>
          </a:stretch>
        </p:blipFill>
        <p:spPr>
          <a:xfrm>
            <a:off x="679451" y="2298447"/>
            <a:ext cx="3810000" cy="202422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5F84D7-9BA9-4961-9A17-C2E3DDB3A1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/>
          </a:blip>
          <a:stretch>
            <a:fillRect/>
          </a:stretch>
        </p:blipFill>
        <p:spPr>
          <a:xfrm>
            <a:off x="7766050" y="5957963"/>
            <a:ext cx="5490965" cy="356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2453" name="Прямоугольник 5">
            <a:extLst>
              <a:ext uri="{FF2B5EF4-FFF2-40B4-BE49-F238E27FC236}">
                <a16:creationId xmlns:a16="http://schemas.microsoft.com/office/drawing/2014/main" id="{0BBE6070-42CB-4ED9-8BE0-AD6EBBAB1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1" y="2091958"/>
            <a:ext cx="6705600" cy="237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Arial" panose="020B0604020202020204" pitchFamily="34" charset="0"/>
              </a:rPr>
              <a:t>1.Существенная роль сотрудничества с родителями.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Arial" panose="020B0604020202020204" pitchFamily="34" charset="0"/>
              </a:rPr>
              <a:t>2.Понимание значительных отличий аутистов друг от друга (интересов, сильных / слабых сторон).</a:t>
            </a:r>
          </a:p>
        </p:txBody>
      </p:sp>
      <p:sp>
        <p:nvSpPr>
          <p:cNvPr id="232454" name="Прямоугольник 7">
            <a:extLst>
              <a:ext uri="{FF2B5EF4-FFF2-40B4-BE49-F238E27FC236}">
                <a16:creationId xmlns:a16="http://schemas.microsoft.com/office/drawing/2014/main" id="{731C373C-859F-4632-8D9E-01F070F1C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451" y="5180868"/>
            <a:ext cx="6934199" cy="51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Arial" panose="020B0604020202020204" pitchFamily="34" charset="0"/>
              </a:rPr>
              <a:t>3.Необходимость полноты информации о способностях, интересах и специфических проблемах ребёнка-аутиста в различных сферах жизни для индивидуального подбора и адаптации развивающей программы.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Arial" panose="020B0604020202020204" pitchFamily="34" charset="0"/>
              </a:rPr>
              <a:t>4.  Ориентация всех программ помощи на сильные стороны и интересы человека с аутизмом для компенсации слабых сторон. </a:t>
            </a:r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E611C292-72AF-49F7-BC9A-01738AE068E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B6383-BB68-4A29-A078-ECC44E5A0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806" y="900651"/>
            <a:ext cx="10332244" cy="115379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5277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Холдинг-терапия </a:t>
            </a:r>
            <a:br>
              <a:rPr lang="ru-RU" sz="5277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277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(совет учителя родителям детей с РАС)</a:t>
            </a:r>
            <a:br>
              <a:rPr lang="ru-RU" dirty="0"/>
            </a:br>
            <a:endParaRPr lang="ru-RU" dirty="0"/>
          </a:p>
        </p:txBody>
      </p:sp>
      <p:sp>
        <p:nvSpPr>
          <p:cNvPr id="233475" name="Прямоугольник 3">
            <a:extLst>
              <a:ext uri="{FF2B5EF4-FFF2-40B4-BE49-F238E27FC236}">
                <a16:creationId xmlns:a16="http://schemas.microsoft.com/office/drawing/2014/main" id="{8265E97B-C6D1-4B0D-BF17-39B131CF6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451" y="2803978"/>
            <a:ext cx="8686800" cy="283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должен чаще сидеть у мамы на коленях так, чтобы у нее была возможность посмотреть ему в глаза. Не ослабляя объятий, несмотря на сопротивление ребенка, мама говорит о своих чувствах и своей любви к ребенку и о том, как она хочет преодолеть ту или иную проблему.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002897-AE7B-489F-A422-1B1705E44F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/>
          </a:blip>
          <a:srcRect t="-705"/>
          <a:stretch/>
        </p:blipFill>
        <p:spPr>
          <a:xfrm>
            <a:off x="11957050" y="7036568"/>
            <a:ext cx="2158653" cy="3163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EE38C7-4387-4CFE-BEE4-515CBEC16C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/>
          </a:blip>
          <a:srcRect/>
          <a:stretch/>
        </p:blipFill>
        <p:spPr>
          <a:xfrm>
            <a:off x="10509251" y="3562964"/>
            <a:ext cx="3200400" cy="2232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747F83-CF04-428F-9919-512766A946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/>
          </a:blip>
          <a:srcRect/>
          <a:stretch/>
        </p:blipFill>
        <p:spPr>
          <a:xfrm>
            <a:off x="8555432" y="7005453"/>
            <a:ext cx="2092637" cy="3141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2A5E07-ECAD-41B0-8DC7-148E7CA53E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/>
          </a:blip>
          <a:srcRect t="-449" b="-1"/>
          <a:stretch/>
        </p:blipFill>
        <p:spPr>
          <a:xfrm>
            <a:off x="4828815" y="6975485"/>
            <a:ext cx="2066727" cy="3155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867BA0-A1CA-44AA-BECE-54AD0777ED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/>
          </a:blip>
          <a:srcRect/>
          <a:stretch/>
        </p:blipFill>
        <p:spPr>
          <a:xfrm>
            <a:off x="1034590" y="6942596"/>
            <a:ext cx="2510259" cy="3141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ject 3">
            <a:extLst>
              <a:ext uri="{FF2B5EF4-FFF2-40B4-BE49-F238E27FC236}">
                <a16:creationId xmlns:a16="http://schemas.microsoft.com/office/drawing/2014/main" id="{DB162F73-0BDA-4394-BA70-A7D4EB6F504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5156D-92D2-42B2-895F-FAD41C669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0349" y="492743"/>
            <a:ext cx="20500976" cy="264892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277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интеграция</a:t>
            </a:r>
            <a:br>
              <a:rPr lang="ru-RU" dirty="0"/>
            </a:br>
            <a:endParaRPr lang="ru-RU" dirty="0"/>
          </a:p>
        </p:txBody>
      </p:sp>
      <p:sp>
        <p:nvSpPr>
          <p:cNvPr id="235523" name="Прямоугольник 4">
            <a:extLst>
              <a:ext uri="{FF2B5EF4-FFF2-40B4-BE49-F238E27FC236}">
                <a16:creationId xmlns:a16="http://schemas.microsoft.com/office/drawing/2014/main" id="{3DEAEA31-5F1B-4ACF-A0CE-CE3C6B7D5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1" y="5989745"/>
            <a:ext cx="8534399" cy="51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интеграция – терапевтический метод, направленный на работу с телом ребенка. </a:t>
            </a:r>
            <a:endParaRPr lang="en-US" altLang="ru-RU" sz="2968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предлагается «взаимодействовать» со специально оборудованным помещением, где он в игре совместно со взрослыми выполняет специально подобранные упражнения на зрительно-моторную координацию, ориентацию тела в пространстве, тактильную чувствительность. Тем самым стимулируется работа органов чувств в условиях координации различных сенсорных систем.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99458A-D5EA-4B88-A5C7-E216AB8388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/>
          </a:blip>
          <a:stretch>
            <a:fillRect/>
          </a:stretch>
        </p:blipFill>
        <p:spPr>
          <a:xfrm>
            <a:off x="10585450" y="5866109"/>
            <a:ext cx="3151328" cy="4603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FC1355-868B-4219-96CA-E1041962D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55650" y="1942816"/>
            <a:ext cx="4274575" cy="3205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65B299-F4F0-4222-85CA-D2DFE21FA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342831" y="1970370"/>
            <a:ext cx="4816423" cy="3205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ject 3">
            <a:extLst>
              <a:ext uri="{FF2B5EF4-FFF2-40B4-BE49-F238E27FC236}">
                <a16:creationId xmlns:a16="http://schemas.microsoft.com/office/drawing/2014/main" id="{2AFB4425-E688-46D6-BBEA-4ABD855F27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1B13A-4A29-4D10-B4E7-09AAB1728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906131"/>
            <a:ext cx="11705276" cy="171199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Поведенческая терапия для </a:t>
            </a:r>
            <a:r>
              <a:rPr lang="ru-RU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аутистов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(АВА терапия)</a:t>
            </a:r>
            <a:br>
              <a:rPr lang="ru-RU" dirty="0"/>
            </a:br>
            <a:endParaRPr lang="ru-RU" dirty="0"/>
          </a:p>
        </p:txBody>
      </p:sp>
      <p:pic>
        <p:nvPicPr>
          <p:cNvPr id="236547" name="Объект 3">
            <a:extLst>
              <a:ext uri="{FF2B5EF4-FFF2-40B4-BE49-F238E27FC236}">
                <a16:creationId xmlns:a16="http://schemas.microsoft.com/office/drawing/2014/main" id="{7E128039-86C3-4557-97B9-322D233853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852" y="3518614"/>
            <a:ext cx="4038598" cy="6230177"/>
          </a:xfrm>
        </p:spPr>
      </p:pic>
      <p:sp>
        <p:nvSpPr>
          <p:cNvPr id="236548" name="Прямоугольник 2">
            <a:extLst>
              <a:ext uri="{FF2B5EF4-FFF2-40B4-BE49-F238E27FC236}">
                <a16:creationId xmlns:a16="http://schemas.microsoft.com/office/drawing/2014/main" id="{CD31A192-9950-4F97-AEDD-264326175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159988"/>
            <a:ext cx="8991600" cy="237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6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Поведенческая терапия для аутистов по программе АВА построена на идее, что любое поведение человека влечет за собой определенные последствия, и, когда ребенку это нравится, он станет повторять это поведение, а когда не нравится, не станет.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D62953-292F-4CFD-9D4E-E27BFFFFEC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/>
          </a:blip>
          <a:stretch>
            <a:fillRect/>
          </a:stretch>
        </p:blipFill>
        <p:spPr>
          <a:xfrm>
            <a:off x="1700010" y="7218304"/>
            <a:ext cx="4749528" cy="317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06B04FC0-6AF7-432F-9F89-99113856A6D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3BC21-C711-4183-94F5-7A1B73654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1" y="323499"/>
            <a:ext cx="13639800" cy="281816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61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делать, если такой обучающийся уже есть?</a:t>
            </a:r>
            <a:br>
              <a:rPr lang="ru-RU" sz="4617" dirty="0"/>
            </a:br>
            <a:endParaRPr lang="ru-RU" sz="4617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FDD09C-8202-4F38-BAAD-76653E0DF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974159"/>
            <a:ext cx="11734800" cy="914370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T Amber"/>
                <a:cs typeface="Times New Roman" panose="02020603050405020304" pitchFamily="18" charset="0"/>
              </a:rPr>
              <a:t>Взаимодействуйте с учеником, только когда он готов к этому.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T Amber"/>
                <a:cs typeface="Times New Roman" panose="02020603050405020304" pitchFamily="18" charset="0"/>
              </a:rPr>
              <a:t>Вступайте в тактильный контакт с ним, только когда он сам просит об этом.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LT Amber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T Amber"/>
                <a:cs typeface="Times New Roman" panose="02020603050405020304" pitchFamily="18" charset="0"/>
              </a:rPr>
              <a:t>Научитесь улавливать изменения в поведении ученика с РАС, не давайте ему выйти в деструктивную деятельность.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T Amber"/>
                <a:cs typeface="Times New Roman" panose="02020603050405020304" pitchFamily="18" charset="0"/>
              </a:rPr>
              <a:t>Придерживайтесь определенного режима дня.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T Amber"/>
                <a:cs typeface="Times New Roman" panose="02020603050405020304" pitchFamily="18" charset="0"/>
              </a:rPr>
              <a:t>Соблюдайте ежедневные ритуалы.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T Amber"/>
                <a:cs typeface="Times New Roman" panose="02020603050405020304" pitchFamily="18" charset="0"/>
              </a:rPr>
              <a:t>Не трогайте ребенка с РАС.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T Amber"/>
                <a:cs typeface="Times New Roman" panose="02020603050405020304" pitchFamily="18" charset="0"/>
              </a:rPr>
              <a:t>Принимайте его таким, какой он есть.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T Amber"/>
                <a:cs typeface="Times New Roman" panose="02020603050405020304" pitchFamily="18" charset="0"/>
              </a:rPr>
              <a:t>Не повышайте голос и не издавайте громких звуков.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T Amber"/>
                <a:cs typeface="Times New Roman" panose="02020603050405020304" pitchFamily="18" charset="0"/>
              </a:rPr>
              <a:t>Не выпускайте такого ученика из поля своего зрения; он должен понимать, что всегда может подойти к вам.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T Amber"/>
                <a:cs typeface="Times New Roman" panose="02020603050405020304" pitchFamily="18" charset="0"/>
              </a:rPr>
              <a:t>Найдите общий способ сказать «нет», «да» и «дай».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T Amber"/>
                <a:cs typeface="Times New Roman" panose="02020603050405020304" pitchFamily="18" charset="0"/>
              </a:rPr>
              <a:t>Совместно с обучающимся с РАС создайте «укромное место», где он может посидеть один и никто не будет ему мешать.</a:t>
            </a:r>
          </a:p>
          <a:p>
            <a:pPr>
              <a:defRPr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T Amber"/>
                <a:cs typeface="Times New Roman" panose="02020603050405020304" pitchFamily="18" charset="0"/>
              </a:rPr>
              <a:t>Все общение и обучение можно вести через игрушку, значимую для ребенка.</a:t>
            </a:r>
          </a:p>
          <a:p>
            <a:pPr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9" name="Picture 5" descr="C:\Users\admin.admin-ПК\Downloads\ca0411autism_3_156111.jpg">
            <a:extLst>
              <a:ext uri="{FF2B5EF4-FFF2-40B4-BE49-F238E27FC236}">
                <a16:creationId xmlns:a16="http://schemas.microsoft.com/office/drawing/2014/main" id="{B72EC0A3-3FC7-47A7-8B1F-64FB7B784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10792139" y="4555151"/>
            <a:ext cx="2574611" cy="1716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3ABA82FA-5DE5-4538-B430-02C878AB987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E3177C9E-0B6B-4300-BF33-9982A8B42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7541" y="755846"/>
            <a:ext cx="11137709" cy="710516"/>
          </a:xfrm>
        </p:spPr>
        <p:txBody>
          <a:bodyPr/>
          <a:lstStyle/>
          <a:p>
            <a:pPr algn="ctr">
              <a:defRPr/>
            </a:pPr>
            <a:r>
              <a:rPr lang="ru-RU" sz="461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семьи </a:t>
            </a:r>
            <a:r>
              <a:rPr lang="ru-RU" sz="461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аутичного</a:t>
            </a:r>
            <a:r>
              <a:rPr lang="ru-RU" sz="461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ребенка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83F8F4F1-2AC1-4CE4-BFC3-C3749DB560D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36650" y="2091960"/>
            <a:ext cx="11887200" cy="9216996"/>
          </a:xfrm>
        </p:spPr>
        <p:txBody>
          <a:bodyPr rtlCol="0"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q"/>
              <a:defRPr/>
            </a:pPr>
            <a:r>
              <a:rPr lang="ru-RU" sz="3958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эмоционального дискомфорта в связи с диагнозом ребёнка</a:t>
            </a:r>
          </a:p>
          <a:p>
            <a:pPr>
              <a:lnSpc>
                <a:spcPct val="80000"/>
              </a:lnSpc>
              <a:defRPr/>
            </a:pPr>
            <a:endParaRPr lang="ru-RU" sz="3958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q"/>
              <a:defRPr/>
            </a:pPr>
            <a:r>
              <a:rPr lang="ru-RU" sz="3958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уверенности родителей в возможностях ребёнка</a:t>
            </a:r>
          </a:p>
          <a:p>
            <a:pPr>
              <a:lnSpc>
                <a:spcPct val="80000"/>
              </a:lnSpc>
              <a:defRPr/>
            </a:pPr>
            <a:endParaRPr lang="ru-RU" sz="3958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q"/>
              <a:defRPr/>
            </a:pPr>
            <a:r>
              <a:rPr lang="ru-RU" sz="3958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родителей адекватного отношения к состоянию ребёнка</a:t>
            </a:r>
          </a:p>
          <a:p>
            <a:pPr>
              <a:lnSpc>
                <a:spcPct val="80000"/>
              </a:lnSpc>
              <a:defRPr/>
            </a:pPr>
            <a:endParaRPr lang="ru-RU" sz="3958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q"/>
              <a:defRPr/>
            </a:pPr>
            <a:r>
              <a:rPr lang="ru-RU" sz="3958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адекватных </a:t>
            </a:r>
            <a:r>
              <a:rPr lang="ru-RU" sz="3958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</a:t>
            </a:r>
            <a:r>
              <a:rPr lang="ru-RU" sz="3958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-детских отношений и стилей семейного воспитания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193030-F23D-4643-88BF-2986EF969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20080" y="2639062"/>
            <a:ext cx="7978815" cy="276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59B74DFE-65D8-4617-B4DB-236E634CE1D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B4216-A508-4BC1-84BE-14E66194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541" y="755846"/>
            <a:ext cx="12509309" cy="710516"/>
          </a:xfrm>
        </p:spPr>
        <p:txBody>
          <a:bodyPr/>
          <a:lstStyle/>
          <a:p>
            <a:pPr algn="ctr">
              <a:defRPr/>
            </a:pPr>
            <a:r>
              <a:rPr lang="ru-RU" sz="461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с семьёй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E6DB81-20EF-4836-8E3E-68FEAFABF41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36650" y="1974159"/>
            <a:ext cx="11582400" cy="9143702"/>
          </a:xfrm>
        </p:spPr>
        <p:txBody>
          <a:bodyPr rtlCol="0">
            <a:normAutofit/>
          </a:bodyPr>
          <a:lstStyle/>
          <a:p>
            <a:pPr>
              <a:lnSpc>
                <a:spcPct val="115000"/>
              </a:lnSpc>
              <a:spcAft>
                <a:spcPts val="1649"/>
              </a:spcAft>
              <a:buFont typeface="Wingdings" panose="05000000000000000000" pitchFamily="2" charset="2"/>
              <a:buChar char="q"/>
              <a:defRPr/>
            </a:pPr>
            <a:r>
              <a:rPr lang="ru-RU" sz="3958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Психологическая помощь членам  семьи;</a:t>
            </a:r>
          </a:p>
          <a:p>
            <a:pPr>
              <a:lnSpc>
                <a:spcPct val="115000"/>
              </a:lnSpc>
              <a:spcAft>
                <a:spcPts val="1649"/>
              </a:spcAft>
              <a:buFont typeface="Wingdings" panose="05000000000000000000" pitchFamily="2" charset="2"/>
              <a:buChar char="q"/>
              <a:defRPr/>
            </a:pPr>
            <a:r>
              <a:rPr lang="ru-RU" sz="3958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Ознакомление родителей с рядом психических особенностей ребенка;</a:t>
            </a:r>
          </a:p>
          <a:p>
            <a:pPr>
              <a:lnSpc>
                <a:spcPct val="115000"/>
              </a:lnSpc>
              <a:spcAft>
                <a:spcPts val="1649"/>
              </a:spcAft>
              <a:buFont typeface="Wingdings" panose="05000000000000000000" pitchFamily="2" charset="2"/>
              <a:buChar char="q"/>
              <a:defRPr/>
            </a:pPr>
            <a:r>
              <a:rPr lang="ru-RU" sz="3958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Составление индивидуальной программы воспитания и обучения аутичного ребенка в домашних условиях;</a:t>
            </a:r>
          </a:p>
          <a:p>
            <a:pPr>
              <a:lnSpc>
                <a:spcPct val="115000"/>
              </a:lnSpc>
              <a:spcAft>
                <a:spcPts val="1649"/>
              </a:spcAft>
              <a:buFont typeface="Wingdings" panose="05000000000000000000" pitchFamily="2" charset="2"/>
              <a:buChar char="q"/>
              <a:defRPr/>
            </a:pPr>
            <a:r>
              <a:rPr lang="ru-RU" sz="3958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Обучение родителей методам воспитания аутичного ребенка, организации его режима, привития навыков самообслуживания, подготовки к школе.</a:t>
            </a:r>
          </a:p>
          <a:p>
            <a:pPr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0C529A00-A09B-4AA0-A694-4F10C673BCE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EDD7B-D21D-4C23-8E95-5E690B58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550121"/>
            <a:ext cx="12725400" cy="251824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sz="2474" dirty="0"/>
            </a:br>
            <a:r>
              <a:rPr lang="ru-RU" sz="395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РАС характерны особенности сенсорного восприятия </a:t>
            </a:r>
            <a:br>
              <a:rPr lang="ru-RU" sz="395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5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(педагог родителю)</a:t>
            </a:r>
            <a:br>
              <a:rPr lang="ru-RU" sz="3298" dirty="0">
                <a:solidFill>
                  <a:srgbClr val="FF0000"/>
                </a:solidFill>
              </a:rPr>
            </a:br>
            <a:endParaRPr lang="ru-RU" sz="3298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A636C6-A3A7-41A0-9ABD-EA7E0ED233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4250" y="2530475"/>
            <a:ext cx="12496800" cy="8466972"/>
          </a:xfrm>
        </p:spPr>
        <p:txBody>
          <a:bodyPr rtlCol="0">
            <a:noAutofit/>
          </a:bodyPr>
          <a:lstStyle/>
          <a:p>
            <a:pPr>
              <a:defRPr/>
            </a:pP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latin typeface="LT Amber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так называемая «одноканальность»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, неспособность воспринимать одновременно два или более сильных сенсорных стимула - приводит к тому, что ребёнок с РАС может отводить взгляд, чтобы иметь возможность слушать (Лучше сначала недолго посмотреть в глаза, потом отвести взгляд и произнести текст, потом снова ненадолго установить глазной контакт)</a:t>
            </a:r>
          </a:p>
          <a:p>
            <a:pPr>
              <a:defRPr/>
            </a:pPr>
            <a:endParaRPr lang="ru-RU" sz="2800" b="1" dirty="0">
              <a:solidFill>
                <a:schemeClr val="tx2">
                  <a:lumMod val="50000"/>
                </a:schemeClr>
              </a:solidFill>
              <a:latin typeface="LT Amber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Гиперчувствительность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Ребёнок с РАС может быть очень чувствителен к различным звукам, шуму, текстуре предметов, а также к новым впечатлениям и новой обстановке. Чем больше сенсорных воздействий, тем выше вероятность искажения поведения.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Не любит новых впечатлений, вращает объекты очень близко к лицу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Не дает стричь волосы, наотрез отказывается от водных процедур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Не может усидеть с пристегнутым ремнем безопасности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Может казаться глухим, не вздрагивать от громких звуков, при этом в иных случаях слух кажется нормальным.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С трудом переносит музыку</a:t>
            </a:r>
          </a:p>
          <a:p>
            <a:pPr>
              <a:defRPr/>
            </a:pPr>
            <a:endParaRPr lang="ru-RU" sz="2800" b="1" dirty="0">
              <a:solidFill>
                <a:schemeClr val="tx2">
                  <a:lumMod val="50000"/>
                </a:schemeClr>
              </a:solidFill>
              <a:latin typeface="LT Amber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Гиперчувствительность ведёт к сенсорным перегрузкам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4F62425F-2FBE-4EB1-ACA4-049095362D1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A61A7-6C6A-4C6B-8929-FE529D3B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827" y="-163495"/>
            <a:ext cx="13295408" cy="786690"/>
          </a:xfrm>
        </p:spPr>
        <p:txBody>
          <a:bodyPr/>
          <a:lstStyle/>
          <a:p>
            <a:pPr algn="ctr">
              <a:defRPr/>
            </a:pPr>
            <a:r>
              <a:rPr lang="ru-RU" sz="511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перегрузка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598C55-D384-4923-A3CF-94DB4B6B21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5650" y="1463676"/>
            <a:ext cx="8272874" cy="9295556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Признаки</a:t>
            </a:r>
          </a:p>
          <a:p>
            <a:pPr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Уход от проблемного стимула (зажимание ушей, закрывание глаз, бегство)</a:t>
            </a:r>
          </a:p>
          <a:p>
            <a:pPr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Усиление моторных стереотипий</a:t>
            </a:r>
          </a:p>
          <a:p>
            <a:pPr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Дезориентированный вид,</a:t>
            </a:r>
          </a:p>
          <a:p>
            <a:pPr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«странные» ответы на вопросы</a:t>
            </a:r>
          </a:p>
          <a:p>
            <a:pPr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Возможны истерики или обмороки</a:t>
            </a:r>
          </a:p>
          <a:p>
            <a:pPr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Повышение тревожности</a:t>
            </a:r>
          </a:p>
          <a:p>
            <a:pPr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фрагментация восприятия</a:t>
            </a:r>
          </a:p>
          <a:p>
            <a:pPr>
              <a:defRPr/>
            </a:pPr>
            <a:r>
              <a:rPr lang="ru-RU" sz="44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утрата самоконтроля</a:t>
            </a:r>
          </a:p>
          <a:p>
            <a:pPr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A24968-DB2B-4A95-89C1-81ECEBDFA4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028525" y="1062017"/>
            <a:ext cx="6509926" cy="9816322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Что делать?</a:t>
            </a:r>
          </a:p>
          <a:p>
            <a:pPr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Убрать проблемный стимул, увести ребёнка в тихое место</a:t>
            </a:r>
          </a:p>
          <a:p>
            <a:pPr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Если общаться, то краткими, простыми, чёткими фразами</a:t>
            </a:r>
          </a:p>
          <a:p>
            <a:pPr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Отслеживать перегрузку до начала истерики</a:t>
            </a:r>
          </a:p>
          <a:p>
            <a:pPr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Силой остановить опасные самоповреждения</a:t>
            </a:r>
          </a:p>
          <a:p>
            <a:pPr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Не следует «цепляться» за глазной контакт, много говорить, спрашивать, трогать без разрешения (это может спровоцировать истерику)</a:t>
            </a:r>
          </a:p>
          <a:p>
            <a:pPr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LT Amber"/>
                <a:cs typeface="Times New Roman" panose="02020603050405020304" pitchFamily="18" charset="0"/>
              </a:rPr>
              <a:t>Пытаться вывести из этого состояния брызганием водой и т.п. (может усугубить)</a:t>
            </a:r>
          </a:p>
          <a:p>
            <a:pPr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defRPr/>
            </a:pP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430363BD-8FD0-4036-B87B-8E80292A126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>
            <a:extLst>
              <a:ext uri="{FF2B5EF4-FFF2-40B4-BE49-F238E27FC236}">
                <a16:creationId xmlns:a16="http://schemas.microsoft.com/office/drawing/2014/main" id="{246E2097-ACBC-44D2-9124-99A30069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450" y="168276"/>
            <a:ext cx="12877800" cy="5791200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br>
              <a:rPr lang="ru-RU" sz="5112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>
                <a:solidFill>
                  <a:srgbClr val="C00000"/>
                </a:solidFill>
                <a:latin typeface="LT Amber"/>
                <a:cs typeface="Times New Roman" panose="02020603050405020304" pitchFamily="18" charset="0"/>
              </a:rPr>
              <a:t>«Сегодня идти в ногу со временем – значит отставать, </a:t>
            </a:r>
            <a:br>
              <a:rPr lang="ru-RU" sz="4900" dirty="0">
                <a:solidFill>
                  <a:srgbClr val="C0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900" dirty="0">
                <a:solidFill>
                  <a:srgbClr val="C00000"/>
                </a:solidFill>
                <a:latin typeface="LT Amber"/>
                <a:cs typeface="Times New Roman" panose="02020603050405020304" pitchFamily="18" charset="0"/>
              </a:rPr>
              <a:t>Его надо опережать. </a:t>
            </a:r>
            <a:br>
              <a:rPr lang="ru-RU" sz="4900" dirty="0">
                <a:solidFill>
                  <a:srgbClr val="C0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900" dirty="0">
                <a:solidFill>
                  <a:srgbClr val="C00000"/>
                </a:solidFill>
                <a:latin typeface="LT Amber"/>
                <a:cs typeface="Times New Roman" panose="02020603050405020304" pitchFamily="18" charset="0"/>
              </a:rPr>
              <a:t>Попробуйте увидеть себя в будущем, а если увидели, постройте его»</a:t>
            </a:r>
            <a:br>
              <a:rPr lang="ru-RU" sz="4900" dirty="0">
                <a:solidFill>
                  <a:srgbClr val="C00000"/>
                </a:solidFill>
                <a:latin typeface="LT Amber"/>
                <a:cs typeface="Times New Roman" panose="02020603050405020304" pitchFamily="18" charset="0"/>
              </a:rPr>
            </a:br>
            <a:br>
              <a:rPr lang="ru-RU" sz="4900" dirty="0">
                <a:solidFill>
                  <a:srgbClr val="C00000"/>
                </a:solidFill>
                <a:latin typeface="LT Amber"/>
              </a:rPr>
            </a:br>
            <a:r>
              <a:rPr lang="ru-RU" sz="4900" dirty="0">
                <a:solidFill>
                  <a:srgbClr val="C00000"/>
                </a:solidFill>
                <a:latin typeface="LT Amber"/>
              </a:rPr>
              <a:t>                                        </a:t>
            </a:r>
            <a:br>
              <a:rPr lang="ru-RU" sz="4900" dirty="0">
                <a:solidFill>
                  <a:srgbClr val="C00000"/>
                </a:solidFill>
                <a:latin typeface="LT Amber"/>
              </a:rPr>
            </a:br>
            <a:br>
              <a:rPr lang="ru-RU" sz="4900" dirty="0">
                <a:solidFill>
                  <a:srgbClr val="C00000"/>
                </a:solidFill>
                <a:latin typeface="LT Amber"/>
              </a:rPr>
            </a:br>
            <a:r>
              <a:rPr lang="ru-RU" sz="4900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  <a:t>создание условий</a:t>
            </a:r>
            <a:br>
              <a:rPr lang="ru-RU" sz="4900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</a:br>
            <a:br>
              <a:rPr lang="ru-RU" sz="4900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900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  <a:t>внесение изменений</a:t>
            </a:r>
            <a:br>
              <a:rPr lang="ru-RU" sz="4900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900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  <a:t>                                                                                       организация </a:t>
            </a:r>
            <a:br>
              <a:rPr lang="ru-RU" sz="4900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900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  <a:t>                                 коррекционно-развивающей работы 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6D4D19D6-9B88-4DB5-B4ED-E930FF961C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735F2-2CA4-4C7A-8B8C-C9E77739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806" y="900651"/>
            <a:ext cx="12999244" cy="2123658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LT Amber"/>
              </a:rPr>
              <a:t>С 2024–2025 учебного года для обучающихся с нарушениями интеллекта итоговая аттестация является </a:t>
            </a:r>
            <a:r>
              <a:rPr lang="ru-RU" sz="3200" b="1" i="1" u="sng" dirty="0">
                <a:solidFill>
                  <a:srgbClr val="FF0000"/>
                </a:solidFill>
                <a:latin typeface="LT Amber"/>
              </a:rPr>
              <a:t>обязательной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91E487-738E-4F25-A48B-2A003A3DB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251" y="2073275"/>
            <a:ext cx="13639800" cy="8032968"/>
          </a:xfrm>
        </p:spPr>
        <p:txBody>
          <a:bodyPr/>
          <a:lstStyle/>
          <a:p>
            <a:r>
              <a:rPr lang="ru-RU" sz="2800" dirty="0">
                <a:latin typeface="LT Amber"/>
              </a:rPr>
              <a:t>Для обучающихся с легкой умственной отсталостью итоговая аттестация осуществляется в форме двух испытаний:</a:t>
            </a:r>
            <a:br>
              <a:rPr lang="ru-RU" sz="2800" dirty="0">
                <a:latin typeface="LT Amber"/>
              </a:rPr>
            </a:br>
            <a:r>
              <a:rPr lang="ru-RU" sz="2800" dirty="0">
                <a:latin typeface="LT Amber"/>
              </a:rPr>
              <a:t>1) </a:t>
            </a:r>
            <a:r>
              <a:rPr lang="ru-RU" sz="2800" dirty="0">
                <a:solidFill>
                  <a:srgbClr val="00B050"/>
                </a:solidFill>
                <a:latin typeface="LT Amber"/>
              </a:rPr>
              <a:t>комплексная оценка предметных результатов</a:t>
            </a:r>
            <a:r>
              <a:rPr lang="ru-RU" sz="2800" dirty="0">
                <a:latin typeface="LT Amber"/>
              </a:rPr>
              <a:t> усвоения обучающимися русского языка, чтения (литературного чтения), математики и основ социальной жизни;</a:t>
            </a:r>
            <a:br>
              <a:rPr lang="ru-RU" sz="2800" dirty="0">
                <a:latin typeface="LT Amber"/>
              </a:rPr>
            </a:br>
            <a:r>
              <a:rPr lang="ru-RU" sz="2800" dirty="0">
                <a:latin typeface="LT Amber"/>
              </a:rPr>
              <a:t>2) </a:t>
            </a:r>
            <a:r>
              <a:rPr lang="ru-RU" sz="2800" dirty="0">
                <a:solidFill>
                  <a:srgbClr val="00B050"/>
                </a:solidFill>
                <a:latin typeface="LT Amber"/>
              </a:rPr>
              <a:t>оценка знаний и умений </a:t>
            </a:r>
            <a:r>
              <a:rPr lang="ru-RU" sz="2800" dirty="0">
                <a:latin typeface="LT Amber"/>
              </a:rPr>
              <a:t>по выбранному </a:t>
            </a:r>
            <a:r>
              <a:rPr lang="ru-RU" sz="2800" dirty="0">
                <a:solidFill>
                  <a:srgbClr val="00B050"/>
                </a:solidFill>
                <a:latin typeface="LT Amber"/>
              </a:rPr>
              <a:t>профилю труда</a:t>
            </a:r>
            <a:r>
              <a:rPr lang="ru-RU" sz="2800" dirty="0">
                <a:latin typeface="LT Amber"/>
              </a:rPr>
              <a:t>.</a:t>
            </a:r>
          </a:p>
          <a:p>
            <a:endParaRPr lang="ru-RU" sz="2800" dirty="0">
              <a:latin typeface="LT Amber"/>
            </a:endParaRPr>
          </a:p>
          <a:p>
            <a:r>
              <a:rPr lang="ru-RU" sz="2800" dirty="0">
                <a:latin typeface="LT Amber"/>
              </a:rPr>
              <a:t>Для обучающихся с ТМНР предметом итоговой оценки является:</a:t>
            </a:r>
            <a:br>
              <a:rPr lang="ru-RU" sz="2800" dirty="0">
                <a:latin typeface="LT Amber"/>
              </a:rPr>
            </a:br>
            <a:r>
              <a:rPr lang="ru-RU" sz="2800" dirty="0">
                <a:latin typeface="LT Amber"/>
              </a:rPr>
              <a:t>1) достижение результатов освоения СИПР последнего года обучения;</a:t>
            </a:r>
            <a:br>
              <a:rPr lang="ru-RU" sz="2800" dirty="0">
                <a:latin typeface="LT Amber"/>
              </a:rPr>
            </a:br>
            <a:r>
              <a:rPr lang="ru-RU" sz="2800" dirty="0">
                <a:latin typeface="LT Amber"/>
              </a:rPr>
              <a:t>2) развитие жизненной компетенции.</a:t>
            </a:r>
          </a:p>
          <a:p>
            <a:r>
              <a:rPr lang="ru-RU" sz="2800" dirty="0">
                <a:latin typeface="LT Amber"/>
              </a:rPr>
              <a:t>Результаты итоговой аттестации оценивается в форме </a:t>
            </a:r>
            <a:r>
              <a:rPr lang="ru-RU" sz="2800" b="1" dirty="0">
                <a:solidFill>
                  <a:srgbClr val="FF0000"/>
                </a:solidFill>
                <a:latin typeface="LT Amber"/>
              </a:rPr>
              <a:t>«зачет» / «незачет».</a:t>
            </a:r>
          </a:p>
          <a:p>
            <a:endParaRPr lang="ru-RU" sz="2800" b="1" dirty="0">
              <a:solidFill>
                <a:srgbClr val="FF0000"/>
              </a:solidFill>
              <a:latin typeface="LT Amber"/>
            </a:endParaRPr>
          </a:p>
          <a:p>
            <a:r>
              <a:rPr lang="ru-RU" sz="2800" dirty="0">
                <a:solidFill>
                  <a:srgbClr val="FF0000"/>
                </a:solidFill>
                <a:latin typeface="LT Amber"/>
              </a:rPr>
              <a:t>Образовательная организация </a:t>
            </a:r>
            <a:r>
              <a:rPr lang="ru-RU" sz="2800" b="1" dirty="0">
                <a:solidFill>
                  <a:srgbClr val="FF0000"/>
                </a:solidFill>
                <a:latin typeface="LT Amber"/>
              </a:rPr>
              <a:t>самостоятельно</a:t>
            </a:r>
            <a:r>
              <a:rPr lang="ru-RU" sz="2800" dirty="0">
                <a:solidFill>
                  <a:srgbClr val="FF0000"/>
                </a:solidFill>
                <a:latin typeface="LT Amber"/>
              </a:rPr>
              <a:t> разрабатывает содержание и процедуру проведения итоговой аттестации.</a:t>
            </a:r>
          </a:p>
          <a:p>
            <a:r>
              <a:rPr lang="ru-RU" sz="2800" dirty="0">
                <a:latin typeface="LT Amber"/>
              </a:rPr>
              <a:t>В целях недопущения нарушений установленных требований рекомендуется всем общеобразовательным организациям:</a:t>
            </a:r>
            <a:br>
              <a:rPr lang="ru-RU" sz="2800" dirty="0">
                <a:latin typeface="LT Amber"/>
              </a:rPr>
            </a:br>
            <a:r>
              <a:rPr lang="ru-RU" sz="2800" dirty="0">
                <a:latin typeface="LT Amber"/>
              </a:rPr>
              <a:t>— разработать локальный нормативный акт о порядке проведения итоговой аттестации;</a:t>
            </a:r>
            <a:br>
              <a:rPr lang="ru-RU" sz="2800" dirty="0">
                <a:latin typeface="LT Amber"/>
              </a:rPr>
            </a:br>
            <a:r>
              <a:rPr lang="ru-RU" sz="2800" dirty="0">
                <a:latin typeface="LT Amber"/>
              </a:rPr>
              <a:t>— определить формы итоговой аттестации;</a:t>
            </a:r>
            <a:br>
              <a:rPr lang="ru-RU" sz="2800" dirty="0">
                <a:latin typeface="LT Amber"/>
              </a:rPr>
            </a:br>
            <a:r>
              <a:rPr lang="ru-RU" sz="2800" dirty="0">
                <a:latin typeface="LT Amber"/>
              </a:rPr>
              <a:t>— разработать оценочные материалы.</a:t>
            </a:r>
          </a:p>
          <a:p>
            <a:endParaRPr lang="ru-RU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D860A752-26CC-46AA-8CB5-0FC315F7293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864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65068-2BB9-4D6C-A78F-DCD75719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6083" name="Объект 2">
            <a:extLst>
              <a:ext uri="{FF2B5EF4-FFF2-40B4-BE49-F238E27FC236}">
                <a16:creationId xmlns:a16="http://schemas.microsoft.com/office/drawing/2014/main" id="{C1AC4691-0BB0-4DDC-BD30-13FCF6A9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838" y="2924392"/>
            <a:ext cx="13062430" cy="4891404"/>
          </a:xfrm>
        </p:spPr>
        <p:txBody>
          <a:bodyPr/>
          <a:lstStyle/>
          <a:p>
            <a:pPr algn="ctr"/>
            <a:r>
              <a:rPr lang="ru-RU" altLang="ru-RU" sz="5277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для нас!!!!</a:t>
            </a:r>
          </a:p>
          <a:p>
            <a:pPr algn="ctr"/>
            <a:endParaRPr lang="ru-RU" altLang="ru-RU" sz="5277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5277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в получении новых знаний и потребность участия в инновационной деятельности</a:t>
            </a:r>
          </a:p>
          <a:p>
            <a:pPr algn="ctr"/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alt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>
            <a:extLst>
              <a:ext uri="{FF2B5EF4-FFF2-40B4-BE49-F238E27FC236}">
                <a16:creationId xmlns:a16="http://schemas.microsoft.com/office/drawing/2014/main" id="{A6A13464-D875-4B58-AEB2-3BBD33E45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885" y="753958"/>
            <a:ext cx="14325177" cy="1138773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id="{C52EFE25-4358-4F52-B24E-A105D39C4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-20943"/>
            <a:ext cx="15087600" cy="1133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ject 3">
            <a:extLst>
              <a:ext uri="{FF2B5EF4-FFF2-40B4-BE49-F238E27FC236}">
                <a16:creationId xmlns:a16="http://schemas.microsoft.com/office/drawing/2014/main" id="{EF7E44CA-5D3E-431B-BD0D-08AE79C161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17F23-41E3-4CCB-840C-52578FC95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1" y="376592"/>
            <a:ext cx="13944600" cy="138225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КИМП</a:t>
            </a:r>
            <a:br>
              <a:rPr lang="ru-RU" sz="36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Конструктор для создания индивидуального образовательного маршрута и программ дошкольников с ОВЗ</a:t>
            </a:r>
          </a:p>
        </p:txBody>
      </p:sp>
      <p:pic>
        <p:nvPicPr>
          <p:cNvPr id="65539" name="Объект 3">
            <a:extLst>
              <a:ext uri="{FF2B5EF4-FFF2-40B4-BE49-F238E27FC236}">
                <a16:creationId xmlns:a16="http://schemas.microsoft.com/office/drawing/2014/main" id="{50588B07-FD8D-4313-911C-CFF8EAB88D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451" y="3740988"/>
            <a:ext cx="6172200" cy="5594462"/>
          </a:xfrm>
        </p:spPr>
      </p:pic>
      <p:sp>
        <p:nvSpPr>
          <p:cNvPr id="65540" name="Прямоугольник 6">
            <a:extLst>
              <a:ext uri="{FF2B5EF4-FFF2-40B4-BE49-F238E27FC236}">
                <a16:creationId xmlns:a16="http://schemas.microsoft.com/office/drawing/2014/main" id="{937E07D3-86BE-40BF-AA1C-E53CDD17C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651" y="2562931"/>
            <a:ext cx="7924799" cy="846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КИМП — конструктор индивидуальных маршрутов и образовательных программ для дошкольников с ОВЗ.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С помощью программы Вы составите </a:t>
            </a:r>
            <a:r>
              <a:rPr lang="ru-RU" altLang="ru-RU" dirty="0">
                <a:solidFill>
                  <a:srgbClr val="0070C0"/>
                </a:solidFill>
                <a:latin typeface="LT Amber"/>
                <a:cs typeface="Times New Roman" panose="02020603050405020304" pitchFamily="18" charset="0"/>
              </a:rPr>
              <a:t>документ со всеми составляющими работы с дошкольником в течение года: общими сведениями, спецификой маршрута, индивидуальной образовательной программой, программой работы с семьей и мониторингом индивидуального развития.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Мы регулярно обновляем программу, так чтобы она соответствовала актуальным требованиям законодательства. Последнее обновление было в 2023 году в связи с новыми требованиями ФАОП для детей с ОВЗ. </a:t>
            </a:r>
            <a:endParaRPr lang="ru-RU" altLang="ru-RU" dirty="0">
              <a:solidFill>
                <a:srgbClr val="FF0000"/>
              </a:solidFill>
              <a:latin typeface="LT Amber"/>
              <a:cs typeface="Times New Roman" panose="02020603050405020304" pitchFamily="18" charset="0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415C2D03-9573-4E0D-AF1C-999B9B3B37C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A2B84-8055-4248-A7A0-7FD26F2A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35" y="168275"/>
            <a:ext cx="19098895" cy="172445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КРП</a:t>
            </a:r>
            <a:b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Конструктор рабочих программ</a:t>
            </a:r>
            <a:b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ранний возраст</a:t>
            </a:r>
            <a:br>
              <a:rPr lang="ru-RU" sz="3298" dirty="0">
                <a:solidFill>
                  <a:srgbClr val="FF0000"/>
                </a:solidFill>
              </a:rPr>
            </a:br>
            <a:endParaRPr lang="ru-RU" sz="3298" dirty="0"/>
          </a:p>
        </p:txBody>
      </p:sp>
      <p:sp>
        <p:nvSpPr>
          <p:cNvPr id="97283" name="Прямоугольник 3">
            <a:extLst>
              <a:ext uri="{FF2B5EF4-FFF2-40B4-BE49-F238E27FC236}">
                <a16:creationId xmlns:a16="http://schemas.microsoft.com/office/drawing/2014/main" id="{DCDFE2CE-8E63-40B6-B23C-6921A68DD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1" y="2447743"/>
            <a:ext cx="8763000" cy="770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98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«Конструктор рабочих программ: ранний возраст» — программа, которая </a:t>
            </a:r>
            <a:r>
              <a:rPr lang="ru-RU" altLang="ru-RU" sz="3298" dirty="0">
                <a:solidFill>
                  <a:srgbClr val="0070C0"/>
                </a:solidFill>
                <a:latin typeface="LT Amber"/>
                <a:cs typeface="Times New Roman" panose="02020603050405020304" pitchFamily="18" charset="0"/>
              </a:rPr>
              <a:t>поможет сделать рабочую программу коррекционно-развивающей работы с детьми младенческого, раннего и младшего дошкольного возраста.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98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С Конструктором Вы сэкономите много времени: программу, которую вы обычно делаете целый день или дольше, в Конструкторе можно сделать за 2-3 часа.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98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Мы регулярно обновляем программу, так чтобы она соответствовала актуальным требованиям законодательства. Последнее обновление было в 2023 году в связи с новыми требованиями ФАОП для детей с ОВЗ до 3-4 лет.</a:t>
            </a:r>
          </a:p>
        </p:txBody>
      </p:sp>
      <p:pic>
        <p:nvPicPr>
          <p:cNvPr id="97284" name="Рисунок 3">
            <a:extLst>
              <a:ext uri="{FF2B5EF4-FFF2-40B4-BE49-F238E27FC236}">
                <a16:creationId xmlns:a16="http://schemas.microsoft.com/office/drawing/2014/main" id="{CD53B1C1-AF04-4494-B647-4638F297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83" y="3518464"/>
            <a:ext cx="5402968" cy="46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BF0170FA-B581-4910-A07A-1CBD85BF49C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5A8FE-4948-4A7D-822D-2E142759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806" y="259399"/>
            <a:ext cx="12846844" cy="179504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98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КРП</a:t>
            </a:r>
            <a:br>
              <a:rPr lang="ru-RU" sz="3298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3298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Конструктор рабочих программ для специалистов коррекционного профиля ДОУ</a:t>
            </a:r>
            <a:br>
              <a:rPr lang="ru-RU" sz="3298" dirty="0">
                <a:solidFill>
                  <a:srgbClr val="FF0000"/>
                </a:solidFill>
              </a:rPr>
            </a:br>
            <a:endParaRPr lang="ru-RU" sz="3298" dirty="0"/>
          </a:p>
        </p:txBody>
      </p:sp>
      <p:sp>
        <p:nvSpPr>
          <p:cNvPr id="98307" name="Прямоугольник 4">
            <a:extLst>
              <a:ext uri="{FF2B5EF4-FFF2-40B4-BE49-F238E27FC236}">
                <a16:creationId xmlns:a16="http://schemas.microsoft.com/office/drawing/2014/main" id="{4DA70F57-104E-4729-BD90-B8C437E42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251" y="2329936"/>
            <a:ext cx="7924799" cy="770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98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«Конструктор рабочих программ» — программа, которая </a:t>
            </a:r>
            <a:r>
              <a:rPr lang="ru-RU" altLang="ru-RU" sz="3298" dirty="0">
                <a:solidFill>
                  <a:srgbClr val="0070C0"/>
                </a:solidFill>
                <a:latin typeface="LT Amber"/>
                <a:cs typeface="Times New Roman" panose="02020603050405020304" pitchFamily="18" charset="0"/>
              </a:rPr>
              <a:t>помогает сделать рабочую программу коррекционным специалистам при работе с дошкольниками.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98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С Конструктором Вы сэкономите много времени: программу, которую вы обычно делаете целый день или дольше, в Конструкторе можно сделать за 2-3 часа.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98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Мы регулярно обновляем программу, так чтобы она соответствовала актуальным требованиям законодательства. Последнее обновление было в 2023 году в связи с новыми требованиями ФАОП для детей с ОВЗ. </a:t>
            </a:r>
            <a:endParaRPr lang="ru-RU" altLang="ru-RU" sz="3298" dirty="0">
              <a:solidFill>
                <a:srgbClr val="FF0000"/>
              </a:solidFill>
              <a:latin typeface="LT Amber"/>
              <a:cs typeface="Times New Roman" panose="02020603050405020304" pitchFamily="18" charset="0"/>
            </a:endParaRPr>
          </a:p>
        </p:txBody>
      </p:sp>
      <p:pic>
        <p:nvPicPr>
          <p:cNvPr id="98308" name="Рисунок 3">
            <a:extLst>
              <a:ext uri="{FF2B5EF4-FFF2-40B4-BE49-F238E27FC236}">
                <a16:creationId xmlns:a16="http://schemas.microsoft.com/office/drawing/2014/main" id="{00AA6D64-E62C-4F4A-95AD-F0574E511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4054474"/>
            <a:ext cx="6934200" cy="539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Объект 5">
            <a:extLst>
              <a:ext uri="{FF2B5EF4-FFF2-40B4-BE49-F238E27FC236}">
                <a16:creationId xmlns:a16="http://schemas.microsoft.com/office/drawing/2014/main" id="{DCD7B24B-F3F5-41A7-9966-FA0763621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747" y="2562931"/>
            <a:ext cx="12157551" cy="276999"/>
          </a:xfrm>
        </p:spPr>
        <p:txBody>
          <a:bodyPr/>
          <a:lstStyle/>
          <a:p>
            <a:endParaRPr lang="ru-RU" altLang="ru-RU"/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50A71547-8487-4E24-A817-9223857B2E1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D347E-E290-4CF4-82AC-4FBDE93A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1" y="192335"/>
            <a:ext cx="12649200" cy="178119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КИМП Школа (ФАОП 2024)</a:t>
            </a:r>
            <a:br>
              <a:rPr lang="ru-RU" sz="36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Конструктор индивидуального образовательного маршрута школьника с ОВЗ</a:t>
            </a:r>
            <a:endParaRPr lang="ru-RU" sz="3600" dirty="0">
              <a:latin typeface="LT Amber"/>
              <a:cs typeface="Times New Roman" panose="02020603050405020304" pitchFamily="18" charset="0"/>
            </a:endParaRPr>
          </a:p>
        </p:txBody>
      </p:sp>
      <p:sp>
        <p:nvSpPr>
          <p:cNvPr id="66563" name="Прямоугольник 2">
            <a:extLst>
              <a:ext uri="{FF2B5EF4-FFF2-40B4-BE49-F238E27FC236}">
                <a16:creationId xmlns:a16="http://schemas.microsoft.com/office/drawing/2014/main" id="{1F6E7135-B207-4061-9C08-3C1EB79CF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2" y="2149475"/>
            <a:ext cx="7924798" cy="846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Программа поможет: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составить индивидуальный образовательный маршрут школьника с ОВЗ с учетом требований ФАОП 2023/2024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разработать индивидуальный учебный план коррекционно-развивающей работы с детьми с ОВЗ/2024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разработать план работы с семьей обучающегося, учитывая взаимосвязанную работу всех специалистов в рамках реализации ИОМ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наглядно увидеть динамику развития с помощью уникальных мониторингов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оформить данные мониторинговых исследований для отчетной документации и педагогического портфолио</a:t>
            </a:r>
          </a:p>
        </p:txBody>
      </p:sp>
      <p:pic>
        <p:nvPicPr>
          <p:cNvPr id="66564" name="Рисунок 3">
            <a:extLst>
              <a:ext uri="{FF2B5EF4-FFF2-40B4-BE49-F238E27FC236}">
                <a16:creationId xmlns:a16="http://schemas.microsoft.com/office/drawing/2014/main" id="{58DC94CE-8D31-4A53-878C-135B1CCDD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3748840"/>
            <a:ext cx="5943600" cy="510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72AFC646-761F-465B-9850-7838A2BE2A5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0D5AD-0109-4178-BF85-4590ADF04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251" y="1158876"/>
            <a:ext cx="10668000" cy="1015021"/>
          </a:xfrm>
        </p:spPr>
        <p:txBody>
          <a:bodyPr/>
          <a:lstStyle/>
          <a:p>
            <a:pPr algn="ctr">
              <a:defRPr/>
            </a:pPr>
            <a:r>
              <a:rPr lang="ru-RU" sz="3298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КРП Школьный психолог (ФАОП 2024)</a:t>
            </a:r>
            <a:br>
              <a:rPr lang="ru-RU" sz="3298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3298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Конструктор рабочей программы педагога-психолога</a:t>
            </a:r>
            <a:endParaRPr lang="ru-RU" sz="3298" dirty="0">
              <a:latin typeface="LT Amber"/>
              <a:cs typeface="Times New Roman" panose="02020603050405020304" pitchFamily="18" charset="0"/>
            </a:endParaRPr>
          </a:p>
        </p:txBody>
      </p:sp>
      <p:sp>
        <p:nvSpPr>
          <p:cNvPr id="99331" name="Прямоугольник 2">
            <a:extLst>
              <a:ext uri="{FF2B5EF4-FFF2-40B4-BE49-F238E27FC236}">
                <a16:creationId xmlns:a16="http://schemas.microsoft.com/office/drawing/2014/main" id="{E1314934-E22F-4F81-8548-53235A197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0" y="2378075"/>
            <a:ext cx="7772400" cy="74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На основе ваших данных Конструктор подготовит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rgbClr val="1F1F1F"/>
              </a:solidFill>
              <a:latin typeface="LT Amber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Рабочую программу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Психологическое представление на учащегося для ПМПК и </a:t>
            </a:r>
            <a:r>
              <a:rPr lang="ru-RU" altLang="ru-RU" dirty="0" err="1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ППк</a:t>
            </a:r>
            <a:endParaRPr lang="ru-RU" altLang="ru-RU" dirty="0">
              <a:solidFill>
                <a:srgbClr val="1F1F1F"/>
              </a:solidFill>
              <a:latin typeface="LT Amber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Итоговый аналитический отчет за учебный год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Психолого-педагогическую характеристику на обучающегося с ОВЗ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Уникальное календарно-тематическое планирование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1F1F1F"/>
                </a:solidFill>
                <a:latin typeface="LT Amber"/>
                <a:cs typeface="Times New Roman" panose="02020603050405020304" pitchFamily="18" charset="0"/>
              </a:rPr>
              <a:t>А также поможет определить уровень развития умений и навыков с помощью мониторинговых исследований</a:t>
            </a:r>
          </a:p>
        </p:txBody>
      </p:sp>
      <p:pic>
        <p:nvPicPr>
          <p:cNvPr id="99332" name="Рисунок 3">
            <a:extLst>
              <a:ext uri="{FF2B5EF4-FFF2-40B4-BE49-F238E27FC236}">
                <a16:creationId xmlns:a16="http://schemas.microsoft.com/office/drawing/2014/main" id="{D68A6DA6-EEEE-4A68-8D5C-19786D7D3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3636272"/>
            <a:ext cx="6887707" cy="553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DAD8EE98-93FA-445A-A502-37FEA974A9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754EF-01E8-421E-BE3C-F82695CD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051" y="311081"/>
            <a:ext cx="13844416" cy="1107996"/>
          </a:xfrm>
        </p:spPr>
        <p:txBody>
          <a:bodyPr/>
          <a:lstStyle/>
          <a:p>
            <a:pPr algn="ctr">
              <a:defRPr/>
            </a:pPr>
            <a:r>
              <a:rPr lang="ru-RU" sz="36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КРП «Школьный логопед» (ФАОП 2024)</a:t>
            </a:r>
            <a:br>
              <a:rPr lang="ru-RU" sz="36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Конструктор рабочей программы учителя-логопеда</a:t>
            </a:r>
          </a:p>
        </p:txBody>
      </p:sp>
      <p:pic>
        <p:nvPicPr>
          <p:cNvPr id="100355" name="Рисунок 3">
            <a:extLst>
              <a:ext uri="{FF2B5EF4-FFF2-40B4-BE49-F238E27FC236}">
                <a16:creationId xmlns:a16="http://schemas.microsoft.com/office/drawing/2014/main" id="{03761F2B-E810-47BA-81D0-7A1C2C737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1" y="3521074"/>
            <a:ext cx="5715000" cy="49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Прямоугольник 4">
            <a:extLst>
              <a:ext uri="{FF2B5EF4-FFF2-40B4-BE49-F238E27FC236}">
                <a16:creationId xmlns:a16="http://schemas.microsoft.com/office/drawing/2014/main" id="{0E25C6C0-BAD9-4383-B05A-03E9313E4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450" y="1920875"/>
            <a:ext cx="7772400" cy="846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Программа поможет подготовить пакет документов учителю-логопеду: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логопедическое представление на учащегося для ПМПК и </a:t>
            </a:r>
            <a:r>
              <a:rPr lang="ru-RU" altLang="ru-RU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ППк</a:t>
            </a:r>
            <a:endParaRPr lang="ru-RU" altLang="ru-RU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итоговый аналитический отчет за учебный год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психолого-педагогическую характеристику на обучающегося с ОВЗ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уникальное календарно-тематическое планирование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а также определить уровень речевого развития с помощью мониторинговых исследований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оформить данные мониторинговых исследований для отчетной документации и педагогического портфолио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1FB9B2D4-F286-4474-99B5-DC5E786A9F7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CC320-62F2-4AA8-A407-2434861E7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35" y="753957"/>
            <a:ext cx="15103615" cy="1354217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КРП Школьный дефектолог (ФАОП 2024)</a:t>
            </a:r>
            <a:b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Конструктор рабочей программы учителя-дефектолога</a:t>
            </a:r>
            <a:endParaRPr lang="ru-RU" sz="4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AA6893-4F14-4864-AC21-122E34AB6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35" y="3063875"/>
            <a:ext cx="6874015" cy="57912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66E80B8-3995-4470-96E6-00E485D2BFE9}"/>
              </a:ext>
            </a:extLst>
          </p:cNvPr>
          <p:cNvSpPr/>
          <p:nvPr/>
        </p:nvSpPr>
        <p:spPr>
          <a:xfrm>
            <a:off x="7537450" y="2454274"/>
            <a:ext cx="7540625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ru-RU" sz="2800" b="0" i="0" dirty="0">
                <a:solidFill>
                  <a:srgbClr val="1F1F1F"/>
                </a:solidFill>
                <a:effectLst/>
                <a:latin typeface="LT Amber"/>
              </a:rPr>
              <a:t>КРП: Школьный дефектолог — конструктор, который поможет школьным дефектологам быстро и качество сделать комплект документов с Рабочей программой.</a:t>
            </a:r>
          </a:p>
          <a:p>
            <a:pPr algn="l" fontAlgn="base"/>
            <a:r>
              <a:rPr lang="ru-RU" sz="2800" b="0" i="0" dirty="0">
                <a:solidFill>
                  <a:srgbClr val="1F1F1F"/>
                </a:solidFill>
                <a:effectLst/>
                <a:latin typeface="LT Amber"/>
              </a:rPr>
              <a:t>Конструктор экономит ваше рабочее время. Если обычно на создание программы вы тратите 2-3 дня, то с Конструктором на это уйдет 2-3 часа. Плюс дополнительные документы, которые создаются автоматически, пока вы заполняете Рабочую программу.</a:t>
            </a:r>
          </a:p>
          <a:p>
            <a:pPr algn="l" fontAlgn="base"/>
            <a:r>
              <a:rPr lang="ru-RU" sz="2800" b="0" i="0" dirty="0">
                <a:solidFill>
                  <a:srgbClr val="1F1F1F"/>
                </a:solidFill>
                <a:effectLst/>
                <a:latin typeface="LT Amber"/>
              </a:rPr>
              <a:t>Программа учитывает требования ФАОП ДО 2023/2024</a:t>
            </a:r>
            <a:br>
              <a:rPr lang="ru-RU" sz="2800" b="0" i="0" dirty="0">
                <a:solidFill>
                  <a:srgbClr val="1F1F1F"/>
                </a:solidFill>
                <a:effectLst/>
                <a:latin typeface="LT Amber"/>
              </a:rPr>
            </a:br>
            <a:r>
              <a:rPr lang="ru-RU" sz="2800" b="0" i="0" dirty="0">
                <a:solidFill>
                  <a:srgbClr val="1F1F1F"/>
                </a:solidFill>
                <a:effectLst/>
                <a:latin typeface="LT Amber"/>
              </a:rPr>
              <a:t>Мы регулярно обновляем программу, так чтобы она соответствовала актуальным требованиям законодательства. Последнее обновление было в связи с новыми требованиями ФАОП для детей с ОВЗ и программа соответствует всем требованиям на 2024 год</a:t>
            </a:r>
            <a:r>
              <a:rPr lang="ru-RU" sz="2800" b="0" i="0" dirty="0">
                <a:solidFill>
                  <a:srgbClr val="1F1F1F"/>
                </a:solidFill>
                <a:effectLst/>
                <a:latin typeface="Ubuntu" panose="020B0504030602030204" pitchFamily="34" charset="0"/>
              </a:rPr>
              <a:t>.</a:t>
            </a: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845B287F-4897-4123-AD1D-DA24C172662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868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754EF-01E8-421E-BE3C-F82695CD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051" y="311081"/>
            <a:ext cx="13844416" cy="1107996"/>
          </a:xfrm>
        </p:spPr>
        <p:txBody>
          <a:bodyPr/>
          <a:lstStyle/>
          <a:p>
            <a:pPr algn="ctr">
              <a:defRPr/>
            </a:pPr>
            <a:r>
              <a:rPr lang="ru-RU" sz="36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КРП «Логопед основной школы» (ФАОП 2024)</a:t>
            </a:r>
            <a:br>
              <a:rPr lang="ru-RU" sz="36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Конструктор рабочей программы учителя-логопеда</a:t>
            </a:r>
          </a:p>
        </p:txBody>
      </p:sp>
      <p:sp>
        <p:nvSpPr>
          <p:cNvPr id="100356" name="Прямоугольник 4">
            <a:extLst>
              <a:ext uri="{FF2B5EF4-FFF2-40B4-BE49-F238E27FC236}">
                <a16:creationId xmlns:a16="http://schemas.microsoft.com/office/drawing/2014/main" id="{0E25C6C0-BAD9-4383-B05A-03E9313E4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450" y="1920875"/>
            <a:ext cx="7772400" cy="846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Программа поможет подготовить пакет документов учителю-логопеду: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логопедическое представление на учащегося для ПМПК и </a:t>
            </a:r>
            <a:r>
              <a:rPr lang="ru-RU" altLang="ru-RU" dirty="0" err="1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ППк</a:t>
            </a:r>
            <a:endParaRPr lang="ru-RU" altLang="ru-RU" dirty="0">
              <a:solidFill>
                <a:schemeClr val="tx1"/>
              </a:solidFill>
              <a:latin typeface="LT Amber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итоговый аналитический отчет за учебный год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психолого-педагогическую характеристику на обучающегося с ОВЗ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уникальное календарно-тематическое планирование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а также определить уровень речевого развития с помощью мониторинговых исследований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/>
                </a:solidFill>
                <a:latin typeface="LT Amber"/>
                <a:cs typeface="Times New Roman" panose="02020603050405020304" pitchFamily="18" charset="0"/>
              </a:rPr>
              <a:t>оформить данные мониторинговых исследований для отчетной документации и педагогического портфолио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1FB9B2D4-F286-4474-99B5-DC5E786A9F7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6E7E85-40C2-4B88-926E-1360BF047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3749675"/>
            <a:ext cx="5486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90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BE320-C8A6-45B2-B3E8-08EBAF98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806" y="900651"/>
            <a:ext cx="10588420" cy="115379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9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Изменения-2025 для детских садов и школ </a:t>
            </a:r>
            <a:br>
              <a:rPr lang="ru-RU" sz="49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900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в сфере сопровождения детей с ОВЗ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29699" name="Объект 2">
            <a:extLst>
              <a:ext uri="{FF2B5EF4-FFF2-40B4-BE49-F238E27FC236}">
                <a16:creationId xmlns:a16="http://schemas.microsoft.com/office/drawing/2014/main" id="{79B9F87F-28E4-4DF4-819E-3265B2FCA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591" y="4289490"/>
            <a:ext cx="29837835" cy="276999"/>
          </a:xfrm>
        </p:spPr>
        <p:txBody>
          <a:bodyPr/>
          <a:lstStyle/>
          <a:p>
            <a:endParaRPr lang="ru-RU" altLang="ru-RU"/>
          </a:p>
        </p:txBody>
      </p:sp>
      <p:sp>
        <p:nvSpPr>
          <p:cNvPr id="4" name="Пузырек для мыслей: облако 3">
            <a:extLst>
              <a:ext uri="{FF2B5EF4-FFF2-40B4-BE49-F238E27FC236}">
                <a16:creationId xmlns:a16="http://schemas.microsoft.com/office/drawing/2014/main" id="{0B4EB221-836E-4A91-BAE6-2D7EDABDDC09}"/>
              </a:ext>
            </a:extLst>
          </p:cNvPr>
          <p:cNvSpPr/>
          <p:nvPr/>
        </p:nvSpPr>
        <p:spPr>
          <a:xfrm>
            <a:off x="839348" y="2835275"/>
            <a:ext cx="4869303" cy="3518464"/>
          </a:xfrm>
          <a:prstGeom prst="cloudCallout">
            <a:avLst>
              <a:gd name="adj1" fmla="val -1414"/>
              <a:gd name="adj2" fmla="val 140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latin typeface="LT Amber"/>
                <a:cs typeface="Times New Roman" panose="02020603050405020304" pitchFamily="18" charset="0"/>
              </a:rPr>
              <a:t>Оказание психолого-педагогической и медицинской помощи</a:t>
            </a:r>
          </a:p>
        </p:txBody>
      </p:sp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id="{2542F883-9EE0-4EED-B39E-C2DFFEA6DE88}"/>
              </a:ext>
            </a:extLst>
          </p:cNvPr>
          <p:cNvSpPr/>
          <p:nvPr/>
        </p:nvSpPr>
        <p:spPr>
          <a:xfrm>
            <a:off x="7994652" y="2136211"/>
            <a:ext cx="6400800" cy="351846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atin typeface="LT Amber"/>
                <a:cs typeface="Times New Roman" panose="02020603050405020304" pitchFamily="18" charset="0"/>
              </a:rPr>
              <a:t>Условия </a:t>
            </a:r>
          </a:p>
          <a:p>
            <a:pPr algn="ctr">
              <a:defRPr/>
            </a:pPr>
            <a:r>
              <a:rPr lang="ru-RU" sz="3600" dirty="0">
                <a:latin typeface="LT Amber"/>
                <a:cs typeface="Times New Roman" panose="02020603050405020304" pitchFamily="18" charset="0"/>
              </a:rPr>
              <a:t>для детей с ОВЗ</a:t>
            </a:r>
          </a:p>
        </p:txBody>
      </p:sp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F15DD7B6-179A-4D19-ABC5-D1C521B2A3ED}"/>
              </a:ext>
            </a:extLst>
          </p:cNvPr>
          <p:cNvSpPr/>
          <p:nvPr/>
        </p:nvSpPr>
        <p:spPr>
          <a:xfrm>
            <a:off x="4759327" y="6435504"/>
            <a:ext cx="6400800" cy="39731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atin typeface="LT Amber"/>
                <a:cs typeface="Times New Roman" panose="02020603050405020304" pitchFamily="18" charset="0"/>
              </a:rPr>
              <a:t>Новые правила ПМПК</a:t>
            </a: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031D6BE1-4C6B-4F87-ADE1-B36864FEEEB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7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Заголовок 1">
            <a:extLst>
              <a:ext uri="{FF2B5EF4-FFF2-40B4-BE49-F238E27FC236}">
                <a16:creationId xmlns:a16="http://schemas.microsoft.com/office/drawing/2014/main" id="{49197C9D-95B5-40E3-BDC4-E20908B5E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451" y="548577"/>
            <a:ext cx="12344400" cy="189994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altLang="ru-RU" sz="4400" b="1" u="sng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altLang="ru-RU" sz="4400" b="1" u="sng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АНО ДПО «Научно-практический центр «Общественная дипломатия</a:t>
            </a:r>
            <a:r>
              <a:rPr lang="ru-RU" altLang="ru-RU" sz="4400" b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»</a:t>
            </a:r>
            <a:br>
              <a:rPr lang="ru-RU" altLang="ru-RU" sz="247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74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19" name="Объект 2">
            <a:extLst>
              <a:ext uri="{FF2B5EF4-FFF2-40B4-BE49-F238E27FC236}">
                <a16:creationId xmlns:a16="http://schemas.microsoft.com/office/drawing/2014/main" id="{20664F3B-26E2-4793-AC2E-603B42AC6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850" y="3368675"/>
            <a:ext cx="13716000" cy="71553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ru-RU" altLang="ru-RU" sz="4400" b="1" dirty="0">
                <a:latin typeface="LT Amber"/>
                <a:cs typeface="Times New Roman" panose="02020603050405020304" pitchFamily="18" charset="0"/>
              </a:rPr>
              <a:t>Разработка нормативно-правовой документации </a:t>
            </a:r>
            <a:r>
              <a:rPr lang="ru-RU" altLang="ru-RU" sz="4400" dirty="0">
                <a:latin typeface="LT Amber"/>
                <a:cs typeface="Times New Roman" panose="02020603050405020304" pitchFamily="18" charset="0"/>
              </a:rPr>
              <a:t>«под ключ» (руководителям ОУ, заместителям директоров)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ru-RU" altLang="ru-RU" sz="4400" b="1" dirty="0">
                <a:latin typeface="LT Amber"/>
                <a:cs typeface="Times New Roman" panose="02020603050405020304" pitchFamily="18" charset="0"/>
              </a:rPr>
              <a:t>Аудит нормативной документации </a:t>
            </a:r>
            <a:r>
              <a:rPr lang="ru-RU" altLang="ru-RU" sz="4400" dirty="0">
                <a:latin typeface="LT Amber"/>
                <a:cs typeface="Times New Roman" panose="02020603050405020304" pitchFamily="18" charset="0"/>
              </a:rPr>
              <a:t>(руководителям ОУ, заместителям директоров, учителям, специалистам)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ru-RU" altLang="ru-RU" sz="4400" b="1" dirty="0">
                <a:latin typeface="LT Amber"/>
                <a:cs typeface="Times New Roman" panose="02020603050405020304" pitchFamily="18" charset="0"/>
              </a:rPr>
              <a:t>Методическое сопровождение </a:t>
            </a:r>
            <a:r>
              <a:rPr lang="ru-RU" altLang="ru-RU" sz="4400" dirty="0">
                <a:latin typeface="LT Amber"/>
                <a:cs typeface="Times New Roman" panose="02020603050405020304" pitchFamily="18" charset="0"/>
              </a:rPr>
              <a:t>на всех уровнях образования</a:t>
            </a:r>
          </a:p>
          <a:p>
            <a:pPr>
              <a:defRPr/>
            </a:pPr>
            <a:endParaRPr lang="ru-RU" altLang="ru-RU" sz="4400" dirty="0">
              <a:latin typeface="LT Amber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4400" dirty="0">
              <a:latin typeface="LT Amber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ru-RU" sz="4400" dirty="0">
                <a:solidFill>
                  <a:srgbClr val="00B050"/>
                </a:solidFill>
                <a:latin typeface="LT Amber"/>
                <a:cs typeface="Times New Roman" panose="02020603050405020304" pitchFamily="18" charset="0"/>
              </a:rPr>
              <a:t>e.drob64@mail.ru</a:t>
            </a:r>
            <a:endParaRPr lang="ru-RU" altLang="ru-RU" sz="4400" dirty="0">
              <a:solidFill>
                <a:srgbClr val="00B050"/>
              </a:solidFill>
              <a:latin typeface="LT Amber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endParaRPr lang="ru-RU" altLang="ru-RU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D3E6D7E-F432-4BD9-84A5-2760925C916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5012" y="0"/>
            <a:ext cx="4519088" cy="1130871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9290050" y="397876"/>
            <a:ext cx="10058400" cy="3022622"/>
          </a:xfrm>
          <a:prstGeom prst="rect">
            <a:avLst/>
          </a:prstGeom>
        </p:spPr>
        <p:txBody>
          <a:bodyPr vert="horz" wrap="square" lIns="0" tIns="311150" rIns="0" bIns="0" rtlCol="0">
            <a:spAutoFit/>
          </a:bodyPr>
          <a:lstStyle/>
          <a:p>
            <a:pPr marL="12700" marR="5080" algn="ctr">
              <a:spcBef>
                <a:spcPts val="2450"/>
              </a:spcBef>
            </a:pPr>
            <a:r>
              <a:rPr lang="ru-RU" sz="4400" b="1" i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«Комплексный подход в организации  инклюзивного  образования.</a:t>
            </a:r>
            <a:br>
              <a:rPr lang="ru-RU" sz="4400" b="1" i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4400" b="1" i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  <a:t>Нововведения 2025»</a:t>
            </a:r>
            <a:br>
              <a:rPr lang="ru-RU" sz="4400" b="1" i="1" dirty="0">
                <a:solidFill>
                  <a:srgbClr val="FF0000"/>
                </a:solidFill>
                <a:latin typeface="LT Amber"/>
                <a:cs typeface="Times New Roman" panose="02020603050405020304" pitchFamily="18" charset="0"/>
              </a:rPr>
            </a:br>
            <a:endParaRPr sz="4400" dirty="0">
              <a:latin typeface="LT Ambe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37243" y="7144609"/>
            <a:ext cx="2175510" cy="917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5850" dirty="0">
              <a:latin typeface="Trebuchet MS"/>
              <a:cs typeface="Trebuchet M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545F70-B0E9-4F58-803D-3F6CC49D386A}"/>
              </a:ext>
            </a:extLst>
          </p:cNvPr>
          <p:cNvSpPr/>
          <p:nvPr/>
        </p:nvSpPr>
        <p:spPr>
          <a:xfrm>
            <a:off x="9137650" y="3368675"/>
            <a:ext cx="10966450" cy="843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i="1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Дробышева   Елена   Александровна </a:t>
            </a:r>
            <a:br>
              <a:rPr lang="ru-RU" sz="2800" b="1" i="1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Директор АНО ДПО «Научно-практический центр «Общественная дипломатия», </a:t>
            </a:r>
            <a:b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федеральный эксперт в сфере инклюзивного образования, </a:t>
            </a:r>
            <a:b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лектор Российского общества «Знание», </a:t>
            </a:r>
          </a:p>
          <a:p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главный внештатный дефектолог министерства образования и науки республики Марий-Эл,</a:t>
            </a:r>
            <a:b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почетный эксперт института педагогики, психологии и дефектологии ЧГПУ,</a:t>
            </a:r>
            <a:b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федеральный эксперт Национальной Родительской Ассоциации, </a:t>
            </a:r>
            <a:b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председатель Общественного совета при Министерстве культуры Саратовской области, </a:t>
            </a:r>
          </a:p>
          <a:p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заместитель председателя Общественного совета при Министерстве образования Саратовской области, </a:t>
            </a:r>
            <a:b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заместитель председателя Гильдии психологов и педагогов при Торгово-промышленной палате Саратовской области, </a:t>
            </a:r>
            <a:b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LT Amber"/>
                <a:cs typeface="Times New Roman" panose="02020603050405020304" pitchFamily="18" charset="0"/>
              </a:rPr>
              <a:t>спикер Эльбрусской переговорной площадки</a:t>
            </a:r>
            <a:r>
              <a:rPr lang="ru-RU" sz="2800" dirty="0">
                <a:solidFill>
                  <a:schemeClr val="bg1"/>
                </a:solidFill>
                <a:latin typeface="LT Amber"/>
              </a:rPr>
              <a:t> </a:t>
            </a:r>
            <a:br>
              <a:rPr lang="ru-RU" sz="2800" b="1" i="1" dirty="0">
                <a:solidFill>
                  <a:schemeClr val="bg1"/>
                </a:solidFill>
                <a:latin typeface="LT Amber"/>
              </a:rPr>
            </a:br>
            <a:br>
              <a:rPr lang="ru-RU" sz="1800" b="1" i="1" dirty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6" name="Рисунок 5" descr="Изображение выглядит как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BB667E8D-7D4A-45FE-A151-078D6F18E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9" y="92075"/>
            <a:ext cx="2604011" cy="248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B47D435-1376-40D8-996C-15D210AA5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862" y="4088624"/>
            <a:ext cx="2010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840156CA-F5DE-4DF0-8B68-702D317863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27251" y="3140075"/>
          <a:ext cx="5257799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Slide" r:id="rId4" imgW="4570530" imgH="3427618" progId="PowerPoint.Slide.12">
                  <p:embed/>
                </p:oleObj>
              </mc:Choice>
              <mc:Fallback>
                <p:oleObj name="Slide" r:id="rId4" imgW="4570530" imgH="3427618" progId="PowerPoint.Slide.12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840156CA-F5DE-4DF0-8B68-702D317863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1" y="3140075"/>
                        <a:ext cx="5257799" cy="3733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 descr="Logo_350p-150x150">
            <a:extLst>
              <a:ext uri="{FF2B5EF4-FFF2-40B4-BE49-F238E27FC236}">
                <a16:creationId xmlns:a16="http://schemas.microsoft.com/office/drawing/2014/main" id="{EEECF05A-98A6-492F-865B-56428F436A7C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5638" y="92074"/>
            <a:ext cx="2604011" cy="248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6038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3724</Words>
  <Application>Microsoft Office PowerPoint</Application>
  <PresentationFormat>Произвольный</PresentationFormat>
  <Paragraphs>649</Paragraphs>
  <Slides>91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104" baseType="lpstr">
      <vt:lpstr>Andale Sans UI</vt:lpstr>
      <vt:lpstr>Arial</vt:lpstr>
      <vt:lpstr>Calibri</vt:lpstr>
      <vt:lpstr>LT Amber</vt:lpstr>
      <vt:lpstr>Lucida Sans Unicode</vt:lpstr>
      <vt:lpstr>Symbol</vt:lpstr>
      <vt:lpstr>Times New Roman</vt:lpstr>
      <vt:lpstr>Trebuchet MS</vt:lpstr>
      <vt:lpstr>Ubuntu</vt:lpstr>
      <vt:lpstr>Wingdings</vt:lpstr>
      <vt:lpstr>Wingdings 2</vt:lpstr>
      <vt:lpstr>Office Theme</vt:lpstr>
      <vt:lpstr>Slide</vt:lpstr>
      <vt:lpstr>«Комплексный подход в организации  инклюзивного  образования. Нововведения 2025» </vt:lpstr>
      <vt:lpstr>  ВЕКТОР РАЗВИТИЯ 2025</vt:lpstr>
      <vt:lpstr>ПРИНЦИПЫ РЕАЛИЗАЦИИ ИЗМЕНЕНИЙ ВЕКТОР РАЗВИТИЯ 2025</vt:lpstr>
      <vt:lpstr>ИЗМЕНЕНИЯ В ЗАКОНОДАТЕЛЬСТВЕ РОССИЙСКОЙ ФЕДЕРАЦИИ В СФЕРЕ ОБРАЗОВАНИЯ ОБУЧАЮЩИХСЯ С ОВЗ и/или ИНВАЛИДНОСТЬЮ     ВСТУПИЛИ В СИЛУ  С 1 МАРТА 2025 ГОДА</vt:lpstr>
      <vt:lpstr>ДОКУМЕНТЫ    ВСТУПИЛИ   В    СИЛУ  С   1  МАРТА    2025 ГОДА</vt:lpstr>
      <vt:lpstr>ДОКУМЕНТЫ    ВСТУПИЛИ  В    СИЛУ  С   1  МАРТА    2025 ГОДА</vt:lpstr>
      <vt:lpstr>«ОБ УТВЕРЖДЕНИИ ОБРАЗЦА СВИДЕТЕЛЬСТВА ОБ ОБУЧЕНИИ И ПОРЯДКА ЕГО ВЫДАЧИ ЛИЦАМ С ОГРАНИЧЕННЫМИ ВОЗМОЖНОСТЯМИ ЗДОРОВЬЯ (С НАРУШЕНИЕМ ИНТЕЛЛЕКТА), НЕ ИМЕЮЩИМ ОСНОВНОГО ОБЩЕГО И СРЕДНЕГО ОБЩЕГО ОБРАЗОВАНИЯ И ОБУЧАВШИМСЯ ПО АДАПТИРОВАННЫМ ОСНОВНЫМ ОБЩЕОБРАЗОВАТЕЛЬНЫМ ПРОГРАММАМ» приказ Минпросвещения России от 22 октября 2024 г. № 731 </vt:lpstr>
      <vt:lpstr>С 2024–2025 учебного года для обучающихся с нарушениями интеллекта итоговая аттестация является обязательной </vt:lpstr>
      <vt:lpstr>Изменения-2025 для детских садов и школ  в сфере сопровождения детей с ОВЗ </vt:lpstr>
      <vt:lpstr>ФАОП ОВЗ Направления и содержание коррекционной работы</vt:lpstr>
      <vt:lpstr>Презентация PowerPoint</vt:lpstr>
      <vt:lpstr>Этапы  коррекционно-развивающей работы </vt:lpstr>
      <vt:lpstr>Содержание коррекционной работы </vt:lpstr>
      <vt:lpstr>Методы диагностики ребенка с ОВЗ</vt:lpstr>
      <vt:lpstr>Старый школьный афоризм гласит:  «Самое сложное в работе с детьми –  это работа с их родителями».</vt:lpstr>
      <vt:lpstr>Презентация PowerPoint</vt:lpstr>
      <vt:lpstr>Презентация PowerPoint</vt:lpstr>
      <vt:lpstr>В семьях с детьми, имеющими нарушения в развитии, обычно доминируют две модели воспитания</vt:lpstr>
      <vt:lpstr>Тактика педагогического коллектива в процессе работы с родителями, воспитывающими ребёнка с ОВЗ</vt:lpstr>
      <vt:lpstr>Первое родительское собрание</vt:lpstr>
      <vt:lpstr>Программа деятельности клуба  «Школа родителя особого ребенка» </vt:lpstr>
      <vt:lpstr>Структура занятия </vt:lpstr>
      <vt:lpstr>Структура занятия </vt:lpstr>
      <vt:lpstr>Тематический план</vt:lpstr>
      <vt:lpstr>Предполагаемые результаты: </vt:lpstr>
      <vt:lpstr>Презентация PowerPoint</vt:lpstr>
      <vt:lpstr> К «помехам» сотрудничества относят:</vt:lpstr>
      <vt:lpstr>Презентация PowerPoint</vt:lpstr>
      <vt:lpstr>«Как  правильно  организовать командную  работу?»</vt:lpstr>
      <vt:lpstr>Презентация PowerPoint</vt:lpstr>
      <vt:lpstr>Основная документация ППк</vt:lpstr>
      <vt:lpstr>  </vt:lpstr>
      <vt:lpstr>Презентация PowerPoint</vt:lpstr>
      <vt:lpstr>Направления мониторинговых исследований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СИПР ориентирована на решение следующих задач:</vt:lpstr>
      <vt:lpstr>Задачи:</vt:lpstr>
      <vt:lpstr>Найти пункты структуры СИПР </vt:lpstr>
      <vt:lpstr>Найти пункты структуры СИПР </vt:lpstr>
      <vt:lpstr>Структура СИПР</vt:lpstr>
      <vt:lpstr>Фрагмент раздела 4 СИПР</vt:lpstr>
      <vt:lpstr>Организация присмотра и ухода</vt:lpstr>
      <vt:lpstr>Пример плана реализации потребности  в уходе и присмотре</vt:lpstr>
      <vt:lpstr>Презентация PowerPoint</vt:lpstr>
      <vt:lpstr>Специалисты, участвующие в реализации СИПР</vt:lpstr>
      <vt:lpstr>Организация внеурочной деятельности</vt:lpstr>
      <vt:lpstr> Программа сотрудничества специалистов с семьей </vt:lpstr>
      <vt:lpstr>Оценка достижений обучающимися</vt:lpstr>
      <vt:lpstr>ТЕКУЩАЯ АТТЕСТАЦИЯ Оценка освоения содержания СИПР в форме мониторинга: </vt:lpstr>
      <vt:lpstr>ИТОГОВАЯ  АТТЕСТАЦИЯ Форма оценки – характеристика развития обучающегося на конец учебного периода, отражающая:</vt:lpstr>
      <vt:lpstr>Способы адаптации образовательных программ </vt:lpstr>
      <vt:lpstr>СОВЕТЫ КАК учить обучающегося с ОВЗ: </vt:lpstr>
      <vt:lpstr>    </vt:lpstr>
      <vt:lpstr>    </vt:lpstr>
      <vt:lpstr>Модификация материала и способов его  предъявления </vt:lpstr>
      <vt:lpstr>Задание: определите, какой результат  «достижимый», а какой «труднодостижимый»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«Эффективные  инклюзивные практики  в работе с обучающимися с РАС»   </vt:lpstr>
      <vt:lpstr>Арт-терапия </vt:lpstr>
      <vt:lpstr>Способы психологической поддержки детей с РАС Анималотерапия</vt:lpstr>
      <vt:lpstr>Концепция ТЕАССН </vt:lpstr>
      <vt:lpstr>Холдинг-терапия  (совет учителя родителям детей с РАС) </vt:lpstr>
      <vt:lpstr>Сенсорная интеграция </vt:lpstr>
      <vt:lpstr>Поведенческая терапия для аутистов (АВА терапия) </vt:lpstr>
      <vt:lpstr>Что делать, если такой обучающийся уже есть? </vt:lpstr>
      <vt:lpstr>Поддержка семьи аутичного ребенка</vt:lpstr>
      <vt:lpstr>Направления работы с семьёй</vt:lpstr>
      <vt:lpstr> Для детей с РАС характерны особенности сенсорного восприятия  (педагог родителю) </vt:lpstr>
      <vt:lpstr>Сенсорная перегрузка</vt:lpstr>
      <vt:lpstr> «Сегодня идти в ногу со временем – значит отставать,  Его надо опережать.  Попробуйте увидеть себя в будущем, а если увидели, постройте его»                                            создание условий  внесение изменений                                                                                        организация                                   коррекционно-развивающей работы </vt:lpstr>
      <vt:lpstr>Презентация PowerPoint</vt:lpstr>
      <vt:lpstr>Презентация PowerPoint</vt:lpstr>
      <vt:lpstr>КИМП Конструктор для создания индивидуального образовательного маршрута и программ дошкольников с ОВЗ</vt:lpstr>
      <vt:lpstr>КРП Конструктор рабочих программ ранний возраст </vt:lpstr>
      <vt:lpstr>КРП Конструктор рабочих программ для специалистов коррекционного профиля ДОУ </vt:lpstr>
      <vt:lpstr>КИМП Школа (ФАОП 2024) Конструктор индивидуального образовательного маршрута школьника с ОВЗ</vt:lpstr>
      <vt:lpstr>КРП Школьный психолог (ФАОП 2024) Конструктор рабочей программы педагога-психолога</vt:lpstr>
      <vt:lpstr>КРП «Школьный логопед» (ФАОП 2024) Конструктор рабочей программы учителя-логопеда</vt:lpstr>
      <vt:lpstr>КРП Школьный дефектолог (ФАОП 2024) Конструктор рабочей программы учителя-дефектолога</vt:lpstr>
      <vt:lpstr>КРП «Логопед основной школы» (ФАОП 2024) Конструктор рабочей программы учителя-логопеда</vt:lpstr>
      <vt:lpstr> АНО ДПО «Научно-практический центр «Общественная дипломатия» </vt:lpstr>
      <vt:lpstr>«Комплексный подход в организации  инклюзивного  образования. Нововведения 2025»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презентации2</dc:title>
  <cp:lastModifiedBy>Елена Дробышева</cp:lastModifiedBy>
  <cp:revision>41</cp:revision>
  <dcterms:created xsi:type="dcterms:W3CDTF">2025-03-24T08:14:56Z</dcterms:created>
  <dcterms:modified xsi:type="dcterms:W3CDTF">2025-03-31T17:42:35Z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2025-03-11T00:00:00Z</vt:filetime>
  </property>
  <property fmtid="{D5CDD505-2E9C-101B-9397-08002B2CF9AE}" pid="3" name="Creator">
    <vt:lpwstr>Adobe Illustrator 25.0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2025-03-24T00:00:00Z</vt:filetime>
  </property>
  <property fmtid="{D5CDD505-2E9C-101B-9397-08002B2CF9AE}" pid="6" name="Producer">
    <vt:lpwstr>Adobe PDF library 15.00</vt:lpwstr>
  </property>
</Properties>
</file>