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256" r:id="rId2"/>
    <p:sldId id="1094" r:id="rId3"/>
    <p:sldId id="1093" r:id="rId4"/>
    <p:sldId id="1095" r:id="rId5"/>
    <p:sldId id="1030" r:id="rId6"/>
    <p:sldId id="1033" r:id="rId7"/>
    <p:sldId id="1039" r:id="rId8"/>
    <p:sldId id="1035" r:id="rId9"/>
    <p:sldId id="1036" r:id="rId10"/>
    <p:sldId id="1054" r:id="rId11"/>
    <p:sldId id="1053" r:id="rId12"/>
    <p:sldId id="1055" r:id="rId13"/>
    <p:sldId id="1013" r:id="rId14"/>
    <p:sldId id="1056" r:id="rId15"/>
    <p:sldId id="1063" r:id="rId16"/>
    <p:sldId id="1065" r:id="rId17"/>
    <p:sldId id="1066" r:id="rId18"/>
    <p:sldId id="1067" r:id="rId19"/>
    <p:sldId id="1068" r:id="rId20"/>
    <p:sldId id="1069" r:id="rId21"/>
    <p:sldId id="1098" r:id="rId22"/>
    <p:sldId id="1071" r:id="rId23"/>
    <p:sldId id="1072" r:id="rId24"/>
    <p:sldId id="1073" r:id="rId25"/>
    <p:sldId id="1074" r:id="rId26"/>
    <p:sldId id="1100" r:id="rId27"/>
    <p:sldId id="1076" r:id="rId28"/>
    <p:sldId id="1077" r:id="rId29"/>
    <p:sldId id="1078" r:id="rId30"/>
    <p:sldId id="1089" r:id="rId31"/>
    <p:sldId id="1090" r:id="rId32"/>
    <p:sldId id="643" r:id="rId33"/>
    <p:sldId id="644" r:id="rId34"/>
    <p:sldId id="645" r:id="rId35"/>
    <p:sldId id="646" r:id="rId36"/>
    <p:sldId id="1087" r:id="rId37"/>
    <p:sldId id="648" r:id="rId38"/>
    <p:sldId id="636" r:id="rId39"/>
    <p:sldId id="637" r:id="rId40"/>
    <p:sldId id="638" r:id="rId41"/>
    <p:sldId id="639" r:id="rId42"/>
    <p:sldId id="640" r:id="rId43"/>
    <p:sldId id="641" r:id="rId44"/>
    <p:sldId id="642" r:id="rId45"/>
    <p:sldId id="1088" r:id="rId46"/>
    <p:sldId id="684" r:id="rId47"/>
    <p:sldId id="747" r:id="rId48"/>
    <p:sldId id="649" r:id="rId49"/>
    <p:sldId id="650" r:id="rId50"/>
    <p:sldId id="274" r:id="rId51"/>
    <p:sldId id="1079" r:id="rId52"/>
    <p:sldId id="1080" r:id="rId53"/>
    <p:sldId id="1081" r:id="rId54"/>
    <p:sldId id="1082" r:id="rId55"/>
    <p:sldId id="1083" r:id="rId56"/>
    <p:sldId id="1042" r:id="rId57"/>
    <p:sldId id="977" r:id="rId58"/>
    <p:sldId id="1091" r:id="rId59"/>
    <p:sldId id="1051" r:id="rId60"/>
    <p:sldId id="1037" r:id="rId61"/>
    <p:sldId id="1052" r:id="rId62"/>
    <p:sldId id="1043" r:id="rId63"/>
    <p:sldId id="1044" r:id="rId64"/>
    <p:sldId id="1049" r:id="rId65"/>
    <p:sldId id="1027" r:id="rId66"/>
    <p:sldId id="1040" r:id="rId67"/>
    <p:sldId id="1086" r:id="rId68"/>
    <p:sldId id="1092" r:id="rId69"/>
    <p:sldId id="647" r:id="rId70"/>
    <p:sldId id="686" r:id="rId71"/>
    <p:sldId id="685" r:id="rId72"/>
    <p:sldId id="850" r:id="rId73"/>
    <p:sldId id="782" r:id="rId74"/>
    <p:sldId id="1102" r:id="rId75"/>
    <p:sldId id="1103" r:id="rId76"/>
    <p:sldId id="1105" r:id="rId7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584" y="-1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70C7C-5974-4340-A41C-71AAA784A316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BF7FE3C3-836C-4D78-B47D-10AA93A5101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запрос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от педагогов или родителей</a:t>
          </a:r>
        </a:p>
        <a:p>
          <a:endParaRPr lang="ru-RU" sz="1800" dirty="0"/>
        </a:p>
      </dgm:t>
    </dgm:pt>
    <dgm:pt modelId="{A541CEA6-AC88-4C52-A0B1-73169909BC97}" type="parTrans" cxnId="{B8D11037-92B5-4203-BBA1-5CADEE6186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692A83-F753-4EFE-8D0A-33727A3A9908}" type="sibTrans" cxnId="{B8D11037-92B5-4203-BBA1-5CADEE6186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F89B43-8099-4BE7-B140-E84F5C17C49E}">
      <dgm:prSet phldrT="[Текст]" custT="1"/>
      <dgm:spPr/>
      <dgm:t>
        <a:bodyPr/>
        <a:lstStyle/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анализ </a:t>
          </a:r>
          <a:r>
            <a:rPr lang="ru-RU" sz="40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педаго</a:t>
          </a:r>
          <a:endParaRPr lang="ru-RU" sz="40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гических</a:t>
          </a: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наблюдений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dirty="0"/>
        </a:p>
      </dgm:t>
    </dgm:pt>
    <dgm:pt modelId="{C81BBAEB-5BF2-4C2F-A89C-1EAF93A67E33}" type="parTrans" cxnId="{6D9F3957-8FF4-49DB-9C5C-5B7685BCC3F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E0EBDDA-D3E8-41FA-99D7-7B1E0A759780}" type="sibTrans" cxnId="{6D9F3957-8FF4-49DB-9C5C-5B7685BCC3F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E5FB9F-0029-4624-9B4A-ABD821467528}">
      <dgm:prSet phldrT="[Текст]" custT="1"/>
      <dgm:spPr/>
      <dgm:t>
        <a:bodyPr/>
        <a:lstStyle/>
        <a:p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Рекомендации родите</a:t>
          </a:r>
        </a:p>
        <a:p>
          <a:r>
            <a:rPr lang="ru-RU" sz="40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лям</a:t>
          </a: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:</a:t>
          </a:r>
        </a:p>
        <a:p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обрати</a:t>
          </a:r>
        </a:p>
        <a:p>
          <a:r>
            <a:rPr lang="ru-RU" sz="40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ться</a:t>
          </a:r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в </a:t>
          </a:r>
          <a:r>
            <a:rPr lang="ru-RU" sz="40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ППк</a:t>
          </a:r>
          <a:endParaRPr lang="ru-RU" sz="40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gm:t>
    </dgm:pt>
    <dgm:pt modelId="{36CD26B5-848C-48DC-8BA1-A82499DE3C24}" type="parTrans" cxnId="{99F4616D-BC7A-4702-B318-B1407B17F3A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883705-3A81-426E-8650-C11F755A304B}" type="sibTrans" cxnId="{99F4616D-BC7A-4702-B318-B1407B17F3A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191DACB-41B8-47F8-B4E8-24B341E2DA9B}">
      <dgm:prSet custT="1"/>
      <dgm:spPr/>
      <dgm:t>
        <a:bodyPr/>
        <a:lstStyle/>
        <a:p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заключение</a:t>
          </a:r>
          <a:r>
            <a:rPr lang="ru-RU" sz="4000" baseline="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договора</a:t>
          </a:r>
          <a:endParaRPr lang="ru-RU" sz="40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gm:t>
    </dgm:pt>
    <dgm:pt modelId="{12D49BE1-1684-4CEF-BB90-D6802E5A45F4}" type="parTrans" cxnId="{B240E008-511A-4696-BA1B-6AE81A91177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E93BF1-6864-414C-B397-340C518501F1}" type="sibTrans" cxnId="{B240E008-511A-4696-BA1B-6AE81A91177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684DF5-D043-4AFB-8F1F-7EE5FF072517}">
      <dgm:prSet custT="1"/>
      <dgm:spPr/>
      <dgm:t>
        <a:bodyPr/>
        <a:lstStyle/>
        <a:p>
          <a:r>
            <a:rPr lang="ru-RU" sz="40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работа</a:t>
          </a:r>
          <a:r>
            <a:rPr lang="ru-RU" sz="4000" baseline="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</a:t>
          </a:r>
          <a:r>
            <a:rPr lang="ru-RU" sz="4000" baseline="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ППк</a:t>
          </a:r>
          <a:endParaRPr lang="ru-RU" sz="40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gm:t>
    </dgm:pt>
    <dgm:pt modelId="{12830AA3-E56C-4845-B51B-983A8F0849CF}" type="parTrans" cxnId="{E99E9EF4-3914-4B50-AB2B-00A0137E1F9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416251-783F-4240-B0E3-18AD8AEAF758}" type="sibTrans" cxnId="{E99E9EF4-3914-4B50-AB2B-00A0137E1F9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01ECEF4-48B0-49DA-892F-6DD73A16BA6E}" type="pres">
      <dgm:prSet presAssocID="{D0B70C7C-5974-4340-A41C-71AAA784A316}" presName="CompostProcess" presStyleCnt="0">
        <dgm:presLayoutVars>
          <dgm:dir/>
          <dgm:resizeHandles val="exact"/>
        </dgm:presLayoutVars>
      </dgm:prSet>
      <dgm:spPr/>
    </dgm:pt>
    <dgm:pt modelId="{EBE740FE-3180-435F-A051-DC6CB29D165B}" type="pres">
      <dgm:prSet presAssocID="{D0B70C7C-5974-4340-A41C-71AAA784A316}" presName="arrow" presStyleLbl="bgShp" presStyleIdx="0" presStyleCnt="1"/>
      <dgm:spPr/>
    </dgm:pt>
    <dgm:pt modelId="{79113B1C-0627-4AB9-AE83-465861EEB616}" type="pres">
      <dgm:prSet presAssocID="{D0B70C7C-5974-4340-A41C-71AAA784A316}" presName="linearProcess" presStyleCnt="0"/>
      <dgm:spPr/>
    </dgm:pt>
    <dgm:pt modelId="{1DEA5D3B-46A1-4F34-89A8-9294552DB143}" type="pres">
      <dgm:prSet presAssocID="{BF7FE3C3-836C-4D78-B47D-10AA93A5101E}" presName="textNode" presStyleLbl="node1" presStyleIdx="0" presStyleCnt="5" custScaleX="141470" custScaleY="148585" custLinFactNeighborX="57829" custLinFactNeighborY="-46920">
        <dgm:presLayoutVars>
          <dgm:bulletEnabled val="1"/>
        </dgm:presLayoutVars>
      </dgm:prSet>
      <dgm:spPr/>
    </dgm:pt>
    <dgm:pt modelId="{AB58606B-2946-4FA5-BBCB-A9AB40252567}" type="pres">
      <dgm:prSet presAssocID="{1E692A83-F753-4EFE-8D0A-33727A3A9908}" presName="sibTrans" presStyleCnt="0"/>
      <dgm:spPr/>
    </dgm:pt>
    <dgm:pt modelId="{E2E34E17-536A-4016-8A13-B8A18D483F0F}" type="pres">
      <dgm:prSet presAssocID="{1EF89B43-8099-4BE7-B140-E84F5C17C49E}" presName="textNode" presStyleLbl="node1" presStyleIdx="1" presStyleCnt="5" custScaleX="128046" custScaleY="147737" custLinFactNeighborX="9740" custLinFactNeighborY="-47344">
        <dgm:presLayoutVars>
          <dgm:bulletEnabled val="1"/>
        </dgm:presLayoutVars>
      </dgm:prSet>
      <dgm:spPr/>
    </dgm:pt>
    <dgm:pt modelId="{4A43E9F6-B98A-4BB3-A56E-7035CCCB62F0}" type="pres">
      <dgm:prSet presAssocID="{2E0EBDDA-D3E8-41FA-99D7-7B1E0A759780}" presName="sibTrans" presStyleCnt="0"/>
      <dgm:spPr/>
    </dgm:pt>
    <dgm:pt modelId="{AA386A93-13E5-48CE-8F11-BBA234E061D4}" type="pres">
      <dgm:prSet presAssocID="{1FE5FB9F-0029-4624-9B4A-ABD821467528}" presName="textNode" presStyleLbl="node1" presStyleIdx="2" presStyleCnt="5" custScaleX="146824" custScaleY="147737" custLinFactNeighborX="-35752" custLinFactNeighborY="-47344">
        <dgm:presLayoutVars>
          <dgm:bulletEnabled val="1"/>
        </dgm:presLayoutVars>
      </dgm:prSet>
      <dgm:spPr/>
    </dgm:pt>
    <dgm:pt modelId="{78ED37CA-29FF-4B3D-82EF-4B90805F99F9}" type="pres">
      <dgm:prSet presAssocID="{D4883705-3A81-426E-8650-C11F755A304B}" presName="sibTrans" presStyleCnt="0"/>
      <dgm:spPr/>
    </dgm:pt>
    <dgm:pt modelId="{A94A6F7D-8232-4E4A-855B-3F777DF4AF8D}" type="pres">
      <dgm:prSet presAssocID="{D191DACB-41B8-47F8-B4E8-24B341E2DA9B}" presName="textNode" presStyleLbl="node1" presStyleIdx="3" presStyleCnt="5" custScaleX="83409" custScaleY="147737" custLinFactNeighborX="-44154" custLinFactNeighborY="-47344">
        <dgm:presLayoutVars>
          <dgm:bulletEnabled val="1"/>
        </dgm:presLayoutVars>
      </dgm:prSet>
      <dgm:spPr/>
    </dgm:pt>
    <dgm:pt modelId="{E968981C-476B-48CA-A9B2-2A05E0D854D6}" type="pres">
      <dgm:prSet presAssocID="{FCE93BF1-6864-414C-B397-340C518501F1}" presName="sibTrans" presStyleCnt="0"/>
      <dgm:spPr/>
    </dgm:pt>
    <dgm:pt modelId="{2D51889C-9212-479A-9095-0E421E628860}" type="pres">
      <dgm:prSet presAssocID="{BE684DF5-D043-4AFB-8F1F-7EE5FF072517}" presName="textNode" presStyleLbl="node1" presStyleIdx="4" presStyleCnt="5" custScaleX="105270" custLinFactNeighborX="-79378" custLinFactNeighborY="-47344">
        <dgm:presLayoutVars>
          <dgm:bulletEnabled val="1"/>
        </dgm:presLayoutVars>
      </dgm:prSet>
      <dgm:spPr/>
    </dgm:pt>
  </dgm:ptLst>
  <dgm:cxnLst>
    <dgm:cxn modelId="{B240E008-511A-4696-BA1B-6AE81A911777}" srcId="{D0B70C7C-5974-4340-A41C-71AAA784A316}" destId="{D191DACB-41B8-47F8-B4E8-24B341E2DA9B}" srcOrd="3" destOrd="0" parTransId="{12D49BE1-1684-4CEF-BB90-D6802E5A45F4}" sibTransId="{FCE93BF1-6864-414C-B397-340C518501F1}"/>
    <dgm:cxn modelId="{BF52E911-CD78-420D-AE08-1AEF64D95EBA}" type="presOf" srcId="{D0B70C7C-5974-4340-A41C-71AAA784A316}" destId="{D01ECEF4-48B0-49DA-892F-6DD73A16BA6E}" srcOrd="0" destOrd="0" presId="urn:microsoft.com/office/officeart/2005/8/layout/hProcess9"/>
    <dgm:cxn modelId="{F91A0F29-A033-4617-A594-8EA1D4B65409}" type="presOf" srcId="{D191DACB-41B8-47F8-B4E8-24B341E2DA9B}" destId="{A94A6F7D-8232-4E4A-855B-3F777DF4AF8D}" srcOrd="0" destOrd="0" presId="urn:microsoft.com/office/officeart/2005/8/layout/hProcess9"/>
    <dgm:cxn modelId="{B8D11037-92B5-4203-BBA1-5CADEE6186C6}" srcId="{D0B70C7C-5974-4340-A41C-71AAA784A316}" destId="{BF7FE3C3-836C-4D78-B47D-10AA93A5101E}" srcOrd="0" destOrd="0" parTransId="{A541CEA6-AC88-4C52-A0B1-73169909BC97}" sibTransId="{1E692A83-F753-4EFE-8D0A-33727A3A9908}"/>
    <dgm:cxn modelId="{7995B067-1C90-4B9C-A413-DEA603145CC8}" type="presOf" srcId="{BF7FE3C3-836C-4D78-B47D-10AA93A5101E}" destId="{1DEA5D3B-46A1-4F34-89A8-9294552DB143}" srcOrd="0" destOrd="0" presId="urn:microsoft.com/office/officeart/2005/8/layout/hProcess9"/>
    <dgm:cxn modelId="{99F4616D-BC7A-4702-B318-B1407B17F3A0}" srcId="{D0B70C7C-5974-4340-A41C-71AAA784A316}" destId="{1FE5FB9F-0029-4624-9B4A-ABD821467528}" srcOrd="2" destOrd="0" parTransId="{36CD26B5-848C-48DC-8BA1-A82499DE3C24}" sibTransId="{D4883705-3A81-426E-8650-C11F755A304B}"/>
    <dgm:cxn modelId="{6D9F3957-8FF4-49DB-9C5C-5B7685BCC3FE}" srcId="{D0B70C7C-5974-4340-A41C-71AAA784A316}" destId="{1EF89B43-8099-4BE7-B140-E84F5C17C49E}" srcOrd="1" destOrd="0" parTransId="{C81BBAEB-5BF2-4C2F-A89C-1EAF93A67E33}" sibTransId="{2E0EBDDA-D3E8-41FA-99D7-7B1E0A759780}"/>
    <dgm:cxn modelId="{FD0CBF7F-E1FF-4881-987A-B11E18B6E285}" type="presOf" srcId="{1EF89B43-8099-4BE7-B140-E84F5C17C49E}" destId="{E2E34E17-536A-4016-8A13-B8A18D483F0F}" srcOrd="0" destOrd="0" presId="urn:microsoft.com/office/officeart/2005/8/layout/hProcess9"/>
    <dgm:cxn modelId="{01DD668E-2869-40BE-A96C-3065F55FC37C}" type="presOf" srcId="{BE684DF5-D043-4AFB-8F1F-7EE5FF072517}" destId="{2D51889C-9212-479A-9095-0E421E628860}" srcOrd="0" destOrd="0" presId="urn:microsoft.com/office/officeart/2005/8/layout/hProcess9"/>
    <dgm:cxn modelId="{AEA1669C-4D81-44AB-AA5B-4E86556B64AB}" type="presOf" srcId="{1FE5FB9F-0029-4624-9B4A-ABD821467528}" destId="{AA386A93-13E5-48CE-8F11-BBA234E061D4}" srcOrd="0" destOrd="0" presId="urn:microsoft.com/office/officeart/2005/8/layout/hProcess9"/>
    <dgm:cxn modelId="{E99E9EF4-3914-4B50-AB2B-00A0137E1F97}" srcId="{D0B70C7C-5974-4340-A41C-71AAA784A316}" destId="{BE684DF5-D043-4AFB-8F1F-7EE5FF072517}" srcOrd="4" destOrd="0" parTransId="{12830AA3-E56C-4845-B51B-983A8F0849CF}" sibTransId="{21416251-783F-4240-B0E3-18AD8AEAF758}"/>
    <dgm:cxn modelId="{A88E8A5D-AE3A-4827-AE8E-77F357AC06B7}" type="presParOf" srcId="{D01ECEF4-48B0-49DA-892F-6DD73A16BA6E}" destId="{EBE740FE-3180-435F-A051-DC6CB29D165B}" srcOrd="0" destOrd="0" presId="urn:microsoft.com/office/officeart/2005/8/layout/hProcess9"/>
    <dgm:cxn modelId="{C27B37C4-9916-4386-9836-C0CBA5D6C512}" type="presParOf" srcId="{D01ECEF4-48B0-49DA-892F-6DD73A16BA6E}" destId="{79113B1C-0627-4AB9-AE83-465861EEB616}" srcOrd="1" destOrd="0" presId="urn:microsoft.com/office/officeart/2005/8/layout/hProcess9"/>
    <dgm:cxn modelId="{0DD6FB74-B5A9-4C2B-9023-C7D1CB82B812}" type="presParOf" srcId="{79113B1C-0627-4AB9-AE83-465861EEB616}" destId="{1DEA5D3B-46A1-4F34-89A8-9294552DB143}" srcOrd="0" destOrd="0" presId="urn:microsoft.com/office/officeart/2005/8/layout/hProcess9"/>
    <dgm:cxn modelId="{D85202E2-699D-4F7D-A6D3-7996EFE7579C}" type="presParOf" srcId="{79113B1C-0627-4AB9-AE83-465861EEB616}" destId="{AB58606B-2946-4FA5-BBCB-A9AB40252567}" srcOrd="1" destOrd="0" presId="urn:microsoft.com/office/officeart/2005/8/layout/hProcess9"/>
    <dgm:cxn modelId="{1B6F6763-16B7-4AD3-AD28-DD5E494A2113}" type="presParOf" srcId="{79113B1C-0627-4AB9-AE83-465861EEB616}" destId="{E2E34E17-536A-4016-8A13-B8A18D483F0F}" srcOrd="2" destOrd="0" presId="urn:microsoft.com/office/officeart/2005/8/layout/hProcess9"/>
    <dgm:cxn modelId="{FE677951-10D5-4E72-9828-E053DB440FEA}" type="presParOf" srcId="{79113B1C-0627-4AB9-AE83-465861EEB616}" destId="{4A43E9F6-B98A-4BB3-A56E-7035CCCB62F0}" srcOrd="3" destOrd="0" presId="urn:microsoft.com/office/officeart/2005/8/layout/hProcess9"/>
    <dgm:cxn modelId="{F2F18532-2251-42B8-B2BD-0D10D44D1BE9}" type="presParOf" srcId="{79113B1C-0627-4AB9-AE83-465861EEB616}" destId="{AA386A93-13E5-48CE-8F11-BBA234E061D4}" srcOrd="4" destOrd="0" presId="urn:microsoft.com/office/officeart/2005/8/layout/hProcess9"/>
    <dgm:cxn modelId="{73E5D046-AEF6-4908-B809-0EEE0C59A834}" type="presParOf" srcId="{79113B1C-0627-4AB9-AE83-465861EEB616}" destId="{78ED37CA-29FF-4B3D-82EF-4B90805F99F9}" srcOrd="5" destOrd="0" presId="urn:microsoft.com/office/officeart/2005/8/layout/hProcess9"/>
    <dgm:cxn modelId="{489604AE-99D1-4F96-832C-24F9178652DC}" type="presParOf" srcId="{79113B1C-0627-4AB9-AE83-465861EEB616}" destId="{A94A6F7D-8232-4E4A-855B-3F777DF4AF8D}" srcOrd="6" destOrd="0" presId="urn:microsoft.com/office/officeart/2005/8/layout/hProcess9"/>
    <dgm:cxn modelId="{3888AA87-2C6A-4548-8E44-142E8A3754DB}" type="presParOf" srcId="{79113B1C-0627-4AB9-AE83-465861EEB616}" destId="{E968981C-476B-48CA-A9B2-2A05E0D854D6}" srcOrd="7" destOrd="0" presId="urn:microsoft.com/office/officeart/2005/8/layout/hProcess9"/>
    <dgm:cxn modelId="{BDD0A275-4B9A-49B3-9802-5579437C01B5}" type="presParOf" srcId="{79113B1C-0627-4AB9-AE83-465861EEB616}" destId="{2D51889C-9212-479A-9095-0E421E62886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5B959-6C2C-4030-B369-3CAE2ADC0040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4C222A3-782B-403B-B3A6-0964AEB12FE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>
            <a:latin typeface="LT Amber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ВЫЯВЛЕНИЕ ПРОБЛЕМЫ У ОБУЧАЮЩЕГОСЯ </a:t>
          </a:r>
        </a:p>
        <a:p>
          <a:pPr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327DB74-35A1-48CC-97B3-CEF2935A7FF7}" type="parTrans" cxnId="{EF145E8A-2661-4DDD-9534-7449144BF6FA}">
      <dgm:prSet/>
      <dgm:spPr/>
      <dgm:t>
        <a:bodyPr/>
        <a:lstStyle/>
        <a:p>
          <a:endParaRPr lang="ru-RU"/>
        </a:p>
      </dgm:t>
    </dgm:pt>
    <dgm:pt modelId="{ED776848-455E-4360-8BF2-1B2431F2DF9C}" type="sibTrans" cxnId="{EF145E8A-2661-4DDD-9534-7449144BF6FA}">
      <dgm:prSet/>
      <dgm:spPr/>
      <dgm:t>
        <a:bodyPr/>
        <a:lstStyle/>
        <a:p>
          <a:endParaRPr lang="ru-RU"/>
        </a:p>
      </dgm:t>
    </dgm:pt>
    <dgm:pt modelId="{64313630-201D-4A42-B98B-1D03B4EDEE5F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bg1"/>
              </a:solidFill>
              <a:latin typeface="LT Amber"/>
              <a:cs typeface="Times New Roman" panose="02020603050405020304" pitchFamily="18" charset="0"/>
            </a:rPr>
            <a:t>ЗАСЕДАНИЕ КОНСИЛИУМА, РАЗРАБОТКА ИНДИВИДУАЛЬНОЙ ПРОГРАММЫ СОПРОВОЖДЕНИЯ РЕБЁНКА </a:t>
          </a:r>
        </a:p>
      </dgm:t>
    </dgm:pt>
    <dgm:pt modelId="{4ABC9C77-40C7-4DEE-A6C1-BDD4E7EE5590}" type="parTrans" cxnId="{260AF10C-5F12-4C22-9904-6D22733DACAF}">
      <dgm:prSet/>
      <dgm:spPr/>
      <dgm:t>
        <a:bodyPr/>
        <a:lstStyle/>
        <a:p>
          <a:endParaRPr lang="ru-RU"/>
        </a:p>
      </dgm:t>
    </dgm:pt>
    <dgm:pt modelId="{C777D74C-85C6-4C12-87E7-B9F210585B55}" type="sibTrans" cxnId="{260AF10C-5F12-4C22-9904-6D22733DACAF}">
      <dgm:prSet/>
      <dgm:spPr/>
      <dgm:t>
        <a:bodyPr/>
        <a:lstStyle/>
        <a:p>
          <a:endParaRPr lang="ru-RU"/>
        </a:p>
      </dgm:t>
    </dgm:pt>
    <dgm:pt modelId="{4E6FD28A-977A-498B-B474-19A2229563C3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РЕАЛИЗАЦИЯ НАМЕЧЕННОЙ ПРОГРАММЫ ПРИ НЕОБХОДИМОСТИ ВНЕСЕНИЕ ИЗМЕНЕНИЙ В ИНДИВИДУАЛЬНУЮ ПРОГРАММУ РАЗВИТИЯ РЕБЕНКА</a:t>
          </a:r>
        </a:p>
      </dgm:t>
    </dgm:pt>
    <dgm:pt modelId="{EC4AAF2C-84E6-49E0-9058-5928EE3055E2}" type="parTrans" cxnId="{7EDE11E7-CB3C-42BF-BC7E-EE984B53A2D0}">
      <dgm:prSet/>
      <dgm:spPr/>
      <dgm:t>
        <a:bodyPr/>
        <a:lstStyle/>
        <a:p>
          <a:endParaRPr lang="ru-RU"/>
        </a:p>
      </dgm:t>
    </dgm:pt>
    <dgm:pt modelId="{6694BB69-AE44-4F7B-82D2-AC69BE6DBF35}" type="sibTrans" cxnId="{7EDE11E7-CB3C-42BF-BC7E-EE984B53A2D0}">
      <dgm:prSet/>
      <dgm:spPr/>
      <dgm:t>
        <a:bodyPr/>
        <a:lstStyle/>
        <a:p>
          <a:endParaRPr lang="ru-RU"/>
        </a:p>
      </dgm:t>
    </dgm:pt>
    <dgm:pt modelId="{0B1FB150-F7ED-4FD9-855E-BA944A08AFDF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>
              <a:latin typeface="LT Amber"/>
              <a:cs typeface="Times New Roman" panose="02020603050405020304" pitchFamily="18" charset="0"/>
            </a:rPr>
            <a:t>БЕСЕДА С РОДИТЕЛЯМИ</a:t>
          </a: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13C2FC4E-D84E-4806-8A78-43EBBD664472}" type="parTrans" cxnId="{19519EDD-A1A4-46DE-BD4A-C8BB32C4C9A0}">
      <dgm:prSet/>
      <dgm:spPr/>
      <dgm:t>
        <a:bodyPr/>
        <a:lstStyle/>
        <a:p>
          <a:endParaRPr lang="ru-RU"/>
        </a:p>
      </dgm:t>
    </dgm:pt>
    <dgm:pt modelId="{BFF6F45F-D306-4961-8624-8E9D130BCE92}" type="sibTrans" cxnId="{19519EDD-A1A4-46DE-BD4A-C8BB32C4C9A0}">
      <dgm:prSet/>
      <dgm:spPr/>
      <dgm:t>
        <a:bodyPr/>
        <a:lstStyle/>
        <a:p>
          <a:endParaRPr lang="ru-RU"/>
        </a:p>
      </dgm:t>
    </dgm:pt>
    <dgm:pt modelId="{39F9A975-378B-4581-B862-79B7DBB356C4}">
      <dgm:prSet custT="1"/>
      <dgm:spPr/>
      <dgm:t>
        <a:bodyPr/>
        <a:lstStyle/>
        <a:p>
          <a:pPr algn="ctr"/>
          <a:r>
            <a:rPr lang="ru-RU" sz="3200" b="1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ДИАГНОСТИКА</a:t>
          </a:r>
        </a:p>
      </dgm:t>
    </dgm:pt>
    <dgm:pt modelId="{4647E421-A018-41CE-9ACC-103DEC8A60EA}" type="sibTrans" cxnId="{0737643E-E343-47DB-9F91-3E7B641786E6}">
      <dgm:prSet/>
      <dgm:spPr/>
      <dgm:t>
        <a:bodyPr/>
        <a:lstStyle/>
        <a:p>
          <a:endParaRPr lang="ru-RU"/>
        </a:p>
      </dgm:t>
    </dgm:pt>
    <dgm:pt modelId="{6E3841B9-57AF-4506-9380-9DADB6876569}" type="parTrans" cxnId="{0737643E-E343-47DB-9F91-3E7B641786E6}">
      <dgm:prSet/>
      <dgm:spPr/>
      <dgm:t>
        <a:bodyPr/>
        <a:lstStyle/>
        <a:p>
          <a:endParaRPr lang="ru-RU"/>
        </a:p>
      </dgm:t>
    </dgm:pt>
    <dgm:pt modelId="{6EE8031F-38C1-43DE-B65C-B86CA7446A95}">
      <dgm:prSet phldrT="[Текст]"/>
      <dgm:spPr/>
      <dgm:t>
        <a:bodyPr/>
        <a:lstStyle/>
        <a:p>
          <a:endParaRPr lang="ru-RU" dirty="0"/>
        </a:p>
      </dgm:t>
    </dgm:pt>
    <dgm:pt modelId="{B049EE29-A706-46F7-AD9A-B98F9653E53B}" type="parTrans" cxnId="{E9B5874B-ABBF-48BF-9545-61C2852932B4}">
      <dgm:prSet/>
      <dgm:spPr/>
      <dgm:t>
        <a:bodyPr/>
        <a:lstStyle/>
        <a:p>
          <a:endParaRPr lang="ru-RU"/>
        </a:p>
      </dgm:t>
    </dgm:pt>
    <dgm:pt modelId="{DA61EF75-C4F2-4A05-A82A-F3CCB32E9F12}" type="sibTrans" cxnId="{E9B5874B-ABBF-48BF-9545-61C2852932B4}">
      <dgm:prSet/>
      <dgm:spPr/>
      <dgm:t>
        <a:bodyPr/>
        <a:lstStyle/>
        <a:p>
          <a:endParaRPr lang="ru-RU"/>
        </a:p>
      </dgm:t>
    </dgm:pt>
    <dgm:pt modelId="{0575C8B5-39F7-4BDC-8230-760F85D449E7}">
      <dgm:prSet/>
      <dgm:spPr/>
      <dgm:t>
        <a:bodyPr/>
        <a:lstStyle/>
        <a:p>
          <a:endParaRPr lang="ru-RU"/>
        </a:p>
      </dgm:t>
    </dgm:pt>
    <dgm:pt modelId="{10ACFA84-238C-4132-A60E-F8A177EF06B7}" type="parTrans" cxnId="{A409B5EE-442C-4665-A4C0-E4C797F159F8}">
      <dgm:prSet/>
      <dgm:spPr/>
      <dgm:t>
        <a:bodyPr/>
        <a:lstStyle/>
        <a:p>
          <a:endParaRPr lang="ru-RU"/>
        </a:p>
      </dgm:t>
    </dgm:pt>
    <dgm:pt modelId="{E1E97095-7A19-49A4-A82C-1160424DEA61}" type="sibTrans" cxnId="{A409B5EE-442C-4665-A4C0-E4C797F159F8}">
      <dgm:prSet/>
      <dgm:spPr/>
      <dgm:t>
        <a:bodyPr/>
        <a:lstStyle/>
        <a:p>
          <a:endParaRPr lang="ru-RU"/>
        </a:p>
      </dgm:t>
    </dgm:pt>
    <dgm:pt modelId="{C839E9A0-A077-46D7-84A7-B4EF9D56CF3E}" type="pres">
      <dgm:prSet presAssocID="{3E15B959-6C2C-4030-B369-3CAE2ADC0040}" presName="outerComposite" presStyleCnt="0">
        <dgm:presLayoutVars>
          <dgm:chMax val="5"/>
          <dgm:dir/>
          <dgm:resizeHandles val="exact"/>
        </dgm:presLayoutVars>
      </dgm:prSet>
      <dgm:spPr/>
    </dgm:pt>
    <dgm:pt modelId="{407AB468-4018-4254-9768-8F863E9A6C3E}" type="pres">
      <dgm:prSet presAssocID="{3E15B959-6C2C-4030-B369-3CAE2ADC0040}" presName="dummyMaxCanvas" presStyleCnt="0">
        <dgm:presLayoutVars/>
      </dgm:prSet>
      <dgm:spPr/>
    </dgm:pt>
    <dgm:pt modelId="{D30C238F-4E2A-423E-B556-6C27994C1219}" type="pres">
      <dgm:prSet presAssocID="{3E15B959-6C2C-4030-B369-3CAE2ADC0040}" presName="FiveNodes_1" presStyleLbl="node1" presStyleIdx="0" presStyleCnt="5" custScaleY="99651" custLinFactNeighborX="-111" custLinFactNeighborY="-2083">
        <dgm:presLayoutVars>
          <dgm:bulletEnabled val="1"/>
        </dgm:presLayoutVars>
      </dgm:prSet>
      <dgm:spPr/>
    </dgm:pt>
    <dgm:pt modelId="{A71ED00C-CA5B-4A6C-8090-F1298C5D8F21}" type="pres">
      <dgm:prSet presAssocID="{3E15B959-6C2C-4030-B369-3CAE2ADC0040}" presName="FiveNodes_2" presStyleLbl="node1" presStyleIdx="1" presStyleCnt="5">
        <dgm:presLayoutVars>
          <dgm:bulletEnabled val="1"/>
        </dgm:presLayoutVars>
      </dgm:prSet>
      <dgm:spPr/>
    </dgm:pt>
    <dgm:pt modelId="{6497A5F2-8FBC-4D7E-BCBE-885731D3224E}" type="pres">
      <dgm:prSet presAssocID="{3E15B959-6C2C-4030-B369-3CAE2ADC0040}" presName="FiveNodes_3" presStyleLbl="node1" presStyleIdx="2" presStyleCnt="5" custLinFactNeighborX="1198" custLinFactNeighborY="-5034">
        <dgm:presLayoutVars>
          <dgm:bulletEnabled val="1"/>
        </dgm:presLayoutVars>
      </dgm:prSet>
      <dgm:spPr/>
    </dgm:pt>
    <dgm:pt modelId="{5E19AB8E-D167-4742-B6AA-0B5FCE7337C2}" type="pres">
      <dgm:prSet presAssocID="{3E15B959-6C2C-4030-B369-3CAE2ADC0040}" presName="FiveNodes_4" presStyleLbl="node1" presStyleIdx="3" presStyleCnt="5" custScaleX="109341">
        <dgm:presLayoutVars>
          <dgm:bulletEnabled val="1"/>
        </dgm:presLayoutVars>
      </dgm:prSet>
      <dgm:spPr/>
    </dgm:pt>
    <dgm:pt modelId="{D55C4458-9291-4FE4-82D5-641249A6833F}" type="pres">
      <dgm:prSet presAssocID="{3E15B959-6C2C-4030-B369-3CAE2ADC0040}" presName="FiveNodes_5" presStyleLbl="node1" presStyleIdx="4" presStyleCnt="5" custScaleX="112586" custScaleY="123824">
        <dgm:presLayoutVars>
          <dgm:bulletEnabled val="1"/>
        </dgm:presLayoutVars>
      </dgm:prSet>
      <dgm:spPr/>
    </dgm:pt>
    <dgm:pt modelId="{4DDD23F2-9674-45BB-8CF0-F2FFCF440554}" type="pres">
      <dgm:prSet presAssocID="{3E15B959-6C2C-4030-B369-3CAE2ADC0040}" presName="FiveConn_1-2" presStyleLbl="fgAccFollowNode1" presStyleIdx="0" presStyleCnt="4">
        <dgm:presLayoutVars>
          <dgm:bulletEnabled val="1"/>
        </dgm:presLayoutVars>
      </dgm:prSet>
      <dgm:spPr/>
    </dgm:pt>
    <dgm:pt modelId="{D0982748-1CA8-4EC8-A1E1-0DE33577B619}" type="pres">
      <dgm:prSet presAssocID="{3E15B959-6C2C-4030-B369-3CAE2ADC0040}" presName="FiveConn_2-3" presStyleLbl="fgAccFollowNode1" presStyleIdx="1" presStyleCnt="4">
        <dgm:presLayoutVars>
          <dgm:bulletEnabled val="1"/>
        </dgm:presLayoutVars>
      </dgm:prSet>
      <dgm:spPr/>
    </dgm:pt>
    <dgm:pt modelId="{8E93331F-7B2C-4531-97A9-125E0AEAD7A9}" type="pres">
      <dgm:prSet presAssocID="{3E15B959-6C2C-4030-B369-3CAE2ADC0040}" presName="FiveConn_3-4" presStyleLbl="fgAccFollowNode1" presStyleIdx="2" presStyleCnt="4">
        <dgm:presLayoutVars>
          <dgm:bulletEnabled val="1"/>
        </dgm:presLayoutVars>
      </dgm:prSet>
      <dgm:spPr/>
    </dgm:pt>
    <dgm:pt modelId="{2939270D-7D7A-4E6B-A75D-C458D3B9E324}" type="pres">
      <dgm:prSet presAssocID="{3E15B959-6C2C-4030-B369-3CAE2ADC0040}" presName="FiveConn_4-5" presStyleLbl="fgAccFollowNode1" presStyleIdx="3" presStyleCnt="4">
        <dgm:presLayoutVars>
          <dgm:bulletEnabled val="1"/>
        </dgm:presLayoutVars>
      </dgm:prSet>
      <dgm:spPr/>
    </dgm:pt>
    <dgm:pt modelId="{2F784AB3-9864-4FCE-9543-2BC272C85228}" type="pres">
      <dgm:prSet presAssocID="{3E15B959-6C2C-4030-B369-3CAE2ADC0040}" presName="FiveNodes_1_text" presStyleLbl="node1" presStyleIdx="4" presStyleCnt="5">
        <dgm:presLayoutVars>
          <dgm:bulletEnabled val="1"/>
        </dgm:presLayoutVars>
      </dgm:prSet>
      <dgm:spPr/>
    </dgm:pt>
    <dgm:pt modelId="{1A7712A4-DB8C-4B52-9B2F-998B74EB914A}" type="pres">
      <dgm:prSet presAssocID="{3E15B959-6C2C-4030-B369-3CAE2ADC0040}" presName="FiveNodes_2_text" presStyleLbl="node1" presStyleIdx="4" presStyleCnt="5">
        <dgm:presLayoutVars>
          <dgm:bulletEnabled val="1"/>
        </dgm:presLayoutVars>
      </dgm:prSet>
      <dgm:spPr/>
    </dgm:pt>
    <dgm:pt modelId="{C2C5CB01-7B4F-4FF4-80B4-B6E5DE3F5F4D}" type="pres">
      <dgm:prSet presAssocID="{3E15B959-6C2C-4030-B369-3CAE2ADC0040}" presName="FiveNodes_3_text" presStyleLbl="node1" presStyleIdx="4" presStyleCnt="5">
        <dgm:presLayoutVars>
          <dgm:bulletEnabled val="1"/>
        </dgm:presLayoutVars>
      </dgm:prSet>
      <dgm:spPr/>
    </dgm:pt>
    <dgm:pt modelId="{92E26365-0F4E-44C1-BEBF-2C975A5F61F8}" type="pres">
      <dgm:prSet presAssocID="{3E15B959-6C2C-4030-B369-3CAE2ADC0040}" presName="FiveNodes_4_text" presStyleLbl="node1" presStyleIdx="4" presStyleCnt="5">
        <dgm:presLayoutVars>
          <dgm:bulletEnabled val="1"/>
        </dgm:presLayoutVars>
      </dgm:prSet>
      <dgm:spPr/>
    </dgm:pt>
    <dgm:pt modelId="{37EE340D-F214-44FE-B315-97EFFE686C62}" type="pres">
      <dgm:prSet presAssocID="{3E15B959-6C2C-4030-B369-3CAE2ADC004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60AF10C-5F12-4C22-9904-6D22733DACAF}" srcId="{3E15B959-6C2C-4030-B369-3CAE2ADC0040}" destId="{64313630-201D-4A42-B98B-1D03B4EDEE5F}" srcOrd="3" destOrd="0" parTransId="{4ABC9C77-40C7-4DEE-A6C1-BDD4E7EE5590}" sibTransId="{C777D74C-85C6-4C12-87E7-B9F210585B55}"/>
    <dgm:cxn modelId="{28BE221A-007A-4C67-B172-4AD238FE7B7E}" type="presOf" srcId="{ED776848-455E-4360-8BF2-1B2431F2DF9C}" destId="{4DDD23F2-9674-45BB-8CF0-F2FFCF440554}" srcOrd="0" destOrd="0" presId="urn:microsoft.com/office/officeart/2005/8/layout/vProcess5"/>
    <dgm:cxn modelId="{A065711E-86A4-49F8-848C-77F2921EB7EE}" type="presOf" srcId="{BFF6F45F-D306-4961-8624-8E9D130BCE92}" destId="{D0982748-1CA8-4EC8-A1E1-0DE33577B619}" srcOrd="0" destOrd="0" presId="urn:microsoft.com/office/officeart/2005/8/layout/vProcess5"/>
    <dgm:cxn modelId="{E7F95D24-6FD8-4341-930D-DCD695E0AD4F}" type="presOf" srcId="{0B1FB150-F7ED-4FD9-855E-BA944A08AFDF}" destId="{1A7712A4-DB8C-4B52-9B2F-998B74EB914A}" srcOrd="1" destOrd="0" presId="urn:microsoft.com/office/officeart/2005/8/layout/vProcess5"/>
    <dgm:cxn modelId="{985A402E-83C3-4D31-B589-A5F51C413705}" type="presOf" srcId="{39F9A975-378B-4581-B862-79B7DBB356C4}" destId="{6497A5F2-8FBC-4D7E-BCBE-885731D3224E}" srcOrd="0" destOrd="0" presId="urn:microsoft.com/office/officeart/2005/8/layout/vProcess5"/>
    <dgm:cxn modelId="{0737643E-E343-47DB-9F91-3E7B641786E6}" srcId="{3E15B959-6C2C-4030-B369-3CAE2ADC0040}" destId="{39F9A975-378B-4581-B862-79B7DBB356C4}" srcOrd="2" destOrd="0" parTransId="{6E3841B9-57AF-4506-9380-9DADB6876569}" sibTransId="{4647E421-A018-41CE-9ACC-103DEC8A60EA}"/>
    <dgm:cxn modelId="{E9B5874B-ABBF-48BF-9545-61C2852932B4}" srcId="{3E15B959-6C2C-4030-B369-3CAE2ADC0040}" destId="{6EE8031F-38C1-43DE-B65C-B86CA7446A95}" srcOrd="5" destOrd="0" parTransId="{B049EE29-A706-46F7-AD9A-B98F9653E53B}" sibTransId="{DA61EF75-C4F2-4A05-A82A-F3CCB32E9F12}"/>
    <dgm:cxn modelId="{5D7C8670-760A-4E45-B636-0FEAED0F0280}" type="presOf" srcId="{64313630-201D-4A42-B98B-1D03B4EDEE5F}" destId="{5E19AB8E-D167-4742-B6AA-0B5FCE7337C2}" srcOrd="0" destOrd="0" presId="urn:microsoft.com/office/officeart/2005/8/layout/vProcess5"/>
    <dgm:cxn modelId="{1D780552-DB5F-46AE-847D-64B7FE12A889}" type="presOf" srcId="{C777D74C-85C6-4C12-87E7-B9F210585B55}" destId="{2939270D-7D7A-4E6B-A75D-C458D3B9E324}" srcOrd="0" destOrd="0" presId="urn:microsoft.com/office/officeart/2005/8/layout/vProcess5"/>
    <dgm:cxn modelId="{62F15476-3619-42E3-9FD6-4298A89B9CC4}" type="presOf" srcId="{3E15B959-6C2C-4030-B369-3CAE2ADC0040}" destId="{C839E9A0-A077-46D7-84A7-B4EF9D56CF3E}" srcOrd="0" destOrd="0" presId="urn:microsoft.com/office/officeart/2005/8/layout/vProcess5"/>
    <dgm:cxn modelId="{C31ECC57-3E42-4791-AAB7-5826E6396DA0}" type="presOf" srcId="{84C222A3-782B-403B-B3A6-0964AEB12FEE}" destId="{D30C238F-4E2A-423E-B556-6C27994C1219}" srcOrd="0" destOrd="0" presId="urn:microsoft.com/office/officeart/2005/8/layout/vProcess5"/>
    <dgm:cxn modelId="{EF145E8A-2661-4DDD-9534-7449144BF6FA}" srcId="{3E15B959-6C2C-4030-B369-3CAE2ADC0040}" destId="{84C222A3-782B-403B-B3A6-0964AEB12FEE}" srcOrd="0" destOrd="0" parTransId="{6327DB74-35A1-48CC-97B3-CEF2935A7FF7}" sibTransId="{ED776848-455E-4360-8BF2-1B2431F2DF9C}"/>
    <dgm:cxn modelId="{A81DDC8B-FB97-493D-B3A3-E858AAC427B6}" type="presOf" srcId="{4647E421-A018-41CE-9ACC-103DEC8A60EA}" destId="{8E93331F-7B2C-4531-97A9-125E0AEAD7A9}" srcOrd="0" destOrd="0" presId="urn:microsoft.com/office/officeart/2005/8/layout/vProcess5"/>
    <dgm:cxn modelId="{25D807A0-F629-4B03-BF90-09912DE33E6B}" type="presOf" srcId="{84C222A3-782B-403B-B3A6-0964AEB12FEE}" destId="{2F784AB3-9864-4FCE-9543-2BC272C85228}" srcOrd="1" destOrd="0" presId="urn:microsoft.com/office/officeart/2005/8/layout/vProcess5"/>
    <dgm:cxn modelId="{C50D3BA1-FEFE-438C-B301-F16E8992BBBB}" type="presOf" srcId="{0B1FB150-F7ED-4FD9-855E-BA944A08AFDF}" destId="{A71ED00C-CA5B-4A6C-8090-F1298C5D8F21}" srcOrd="0" destOrd="0" presId="urn:microsoft.com/office/officeart/2005/8/layout/vProcess5"/>
    <dgm:cxn modelId="{216DD3AC-8ADF-4D1C-B75D-F7197160B050}" type="presOf" srcId="{4E6FD28A-977A-498B-B474-19A2229563C3}" destId="{37EE340D-F214-44FE-B315-97EFFE686C62}" srcOrd="1" destOrd="0" presId="urn:microsoft.com/office/officeart/2005/8/layout/vProcess5"/>
    <dgm:cxn modelId="{F4A979BB-EEF6-47AE-9A7D-629046F9C948}" type="presOf" srcId="{4E6FD28A-977A-498B-B474-19A2229563C3}" destId="{D55C4458-9291-4FE4-82D5-641249A6833F}" srcOrd="0" destOrd="0" presId="urn:microsoft.com/office/officeart/2005/8/layout/vProcess5"/>
    <dgm:cxn modelId="{B28E8BBE-9299-4CB5-9315-C4C794BB3DEB}" type="presOf" srcId="{39F9A975-378B-4581-B862-79B7DBB356C4}" destId="{C2C5CB01-7B4F-4FF4-80B4-B6E5DE3F5F4D}" srcOrd="1" destOrd="0" presId="urn:microsoft.com/office/officeart/2005/8/layout/vProcess5"/>
    <dgm:cxn modelId="{7EFACED3-7C77-42EB-8C37-4474E7E470C3}" type="presOf" srcId="{64313630-201D-4A42-B98B-1D03B4EDEE5F}" destId="{92E26365-0F4E-44C1-BEBF-2C975A5F61F8}" srcOrd="1" destOrd="0" presId="urn:microsoft.com/office/officeart/2005/8/layout/vProcess5"/>
    <dgm:cxn modelId="{19519EDD-A1A4-46DE-BD4A-C8BB32C4C9A0}" srcId="{3E15B959-6C2C-4030-B369-3CAE2ADC0040}" destId="{0B1FB150-F7ED-4FD9-855E-BA944A08AFDF}" srcOrd="1" destOrd="0" parTransId="{13C2FC4E-D84E-4806-8A78-43EBBD664472}" sibTransId="{BFF6F45F-D306-4961-8624-8E9D130BCE92}"/>
    <dgm:cxn modelId="{7EDE11E7-CB3C-42BF-BC7E-EE984B53A2D0}" srcId="{3E15B959-6C2C-4030-B369-3CAE2ADC0040}" destId="{4E6FD28A-977A-498B-B474-19A2229563C3}" srcOrd="4" destOrd="0" parTransId="{EC4AAF2C-84E6-49E0-9058-5928EE3055E2}" sibTransId="{6694BB69-AE44-4F7B-82D2-AC69BE6DBF35}"/>
    <dgm:cxn modelId="{A409B5EE-442C-4665-A4C0-E4C797F159F8}" srcId="{3E15B959-6C2C-4030-B369-3CAE2ADC0040}" destId="{0575C8B5-39F7-4BDC-8230-760F85D449E7}" srcOrd="6" destOrd="0" parTransId="{10ACFA84-238C-4132-A60E-F8A177EF06B7}" sibTransId="{E1E97095-7A19-49A4-A82C-1160424DEA61}"/>
    <dgm:cxn modelId="{330CC3D0-B69D-4FCB-BB55-D164EA545305}" type="presParOf" srcId="{C839E9A0-A077-46D7-84A7-B4EF9D56CF3E}" destId="{407AB468-4018-4254-9768-8F863E9A6C3E}" srcOrd="0" destOrd="0" presId="urn:microsoft.com/office/officeart/2005/8/layout/vProcess5"/>
    <dgm:cxn modelId="{A3290A4F-AF5B-4CDC-B870-21D11A353AA5}" type="presParOf" srcId="{C839E9A0-A077-46D7-84A7-B4EF9D56CF3E}" destId="{D30C238F-4E2A-423E-B556-6C27994C1219}" srcOrd="1" destOrd="0" presId="urn:microsoft.com/office/officeart/2005/8/layout/vProcess5"/>
    <dgm:cxn modelId="{3105B9BC-BD08-4707-9C51-560BB49AAAE3}" type="presParOf" srcId="{C839E9A0-A077-46D7-84A7-B4EF9D56CF3E}" destId="{A71ED00C-CA5B-4A6C-8090-F1298C5D8F21}" srcOrd="2" destOrd="0" presId="urn:microsoft.com/office/officeart/2005/8/layout/vProcess5"/>
    <dgm:cxn modelId="{20B2E4B2-B3E6-4864-BD79-7C08F2CC0499}" type="presParOf" srcId="{C839E9A0-A077-46D7-84A7-B4EF9D56CF3E}" destId="{6497A5F2-8FBC-4D7E-BCBE-885731D3224E}" srcOrd="3" destOrd="0" presId="urn:microsoft.com/office/officeart/2005/8/layout/vProcess5"/>
    <dgm:cxn modelId="{0F57944B-2FF8-442B-BB33-8C8AC035608A}" type="presParOf" srcId="{C839E9A0-A077-46D7-84A7-B4EF9D56CF3E}" destId="{5E19AB8E-D167-4742-B6AA-0B5FCE7337C2}" srcOrd="4" destOrd="0" presId="urn:microsoft.com/office/officeart/2005/8/layout/vProcess5"/>
    <dgm:cxn modelId="{7902CA7D-0494-45FC-B29F-B62D6CB1A22F}" type="presParOf" srcId="{C839E9A0-A077-46D7-84A7-B4EF9D56CF3E}" destId="{D55C4458-9291-4FE4-82D5-641249A6833F}" srcOrd="5" destOrd="0" presId="urn:microsoft.com/office/officeart/2005/8/layout/vProcess5"/>
    <dgm:cxn modelId="{F782B511-2A71-46D1-8A8D-E63975509C7D}" type="presParOf" srcId="{C839E9A0-A077-46D7-84A7-B4EF9D56CF3E}" destId="{4DDD23F2-9674-45BB-8CF0-F2FFCF440554}" srcOrd="6" destOrd="0" presId="urn:microsoft.com/office/officeart/2005/8/layout/vProcess5"/>
    <dgm:cxn modelId="{CADEBF38-798D-4790-96F2-9EC211459845}" type="presParOf" srcId="{C839E9A0-A077-46D7-84A7-B4EF9D56CF3E}" destId="{D0982748-1CA8-4EC8-A1E1-0DE33577B619}" srcOrd="7" destOrd="0" presId="urn:microsoft.com/office/officeart/2005/8/layout/vProcess5"/>
    <dgm:cxn modelId="{240F7795-2720-4DA2-A53E-5FE64150E931}" type="presParOf" srcId="{C839E9A0-A077-46D7-84A7-B4EF9D56CF3E}" destId="{8E93331F-7B2C-4531-97A9-125E0AEAD7A9}" srcOrd="8" destOrd="0" presId="urn:microsoft.com/office/officeart/2005/8/layout/vProcess5"/>
    <dgm:cxn modelId="{74CABC42-4210-454E-8685-D8D31D2D5385}" type="presParOf" srcId="{C839E9A0-A077-46D7-84A7-B4EF9D56CF3E}" destId="{2939270D-7D7A-4E6B-A75D-C458D3B9E324}" srcOrd="9" destOrd="0" presId="urn:microsoft.com/office/officeart/2005/8/layout/vProcess5"/>
    <dgm:cxn modelId="{E8A85BE4-A345-425B-ABA7-50FB1BC654E5}" type="presParOf" srcId="{C839E9A0-A077-46D7-84A7-B4EF9D56CF3E}" destId="{2F784AB3-9864-4FCE-9543-2BC272C85228}" srcOrd="10" destOrd="0" presId="urn:microsoft.com/office/officeart/2005/8/layout/vProcess5"/>
    <dgm:cxn modelId="{60726F15-D2E1-4D1B-9D30-874038043605}" type="presParOf" srcId="{C839E9A0-A077-46D7-84A7-B4EF9D56CF3E}" destId="{1A7712A4-DB8C-4B52-9B2F-998B74EB914A}" srcOrd="11" destOrd="0" presId="urn:microsoft.com/office/officeart/2005/8/layout/vProcess5"/>
    <dgm:cxn modelId="{D9001590-C984-4B67-89D3-0BE64DA1FA50}" type="presParOf" srcId="{C839E9A0-A077-46D7-84A7-B4EF9D56CF3E}" destId="{C2C5CB01-7B4F-4FF4-80B4-B6E5DE3F5F4D}" srcOrd="12" destOrd="0" presId="urn:microsoft.com/office/officeart/2005/8/layout/vProcess5"/>
    <dgm:cxn modelId="{CFCA6A52-F048-473E-8DD6-5BD6ECD4B0E3}" type="presParOf" srcId="{C839E9A0-A077-46D7-84A7-B4EF9D56CF3E}" destId="{92E26365-0F4E-44C1-BEBF-2C975A5F61F8}" srcOrd="13" destOrd="0" presId="urn:microsoft.com/office/officeart/2005/8/layout/vProcess5"/>
    <dgm:cxn modelId="{700622AF-A97A-4CDC-882B-04D0F4F8A80D}" type="presParOf" srcId="{C839E9A0-A077-46D7-84A7-B4EF9D56CF3E}" destId="{37EE340D-F214-44FE-B315-97EFFE686C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740FE-3180-435F-A051-DC6CB29D165B}">
      <dsp:nvSpPr>
        <dsp:cNvPr id="0" name=""/>
        <dsp:cNvSpPr/>
      </dsp:nvSpPr>
      <dsp:spPr>
        <a:xfrm>
          <a:off x="1097279" y="0"/>
          <a:ext cx="12435840" cy="8626474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5D3B-46A1-4F34-89A8-9294552DB143}">
      <dsp:nvSpPr>
        <dsp:cNvPr id="0" name=""/>
        <dsp:cNvSpPr/>
      </dsp:nvSpPr>
      <dsp:spPr>
        <a:xfrm>
          <a:off x="202290" y="130691"/>
          <a:ext cx="3100064" cy="512705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запрос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от педагогов или родителей</a:t>
          </a:r>
        </a:p>
        <a:p>
          <a:pPr algn="ctr">
            <a:spcBef>
              <a:spcPct val="0"/>
            </a:spcBef>
            <a:buNone/>
          </a:pPr>
          <a:endParaRPr lang="ru-RU" sz="1800" kern="1200" dirty="0"/>
        </a:p>
      </dsp:txBody>
      <dsp:txXfrm>
        <a:off x="353623" y="282024"/>
        <a:ext cx="2797398" cy="4824392"/>
      </dsp:txXfrm>
    </dsp:sp>
    <dsp:sp modelId="{E2E34E17-536A-4016-8A13-B8A18D483F0F}">
      <dsp:nvSpPr>
        <dsp:cNvPr id="0" name=""/>
        <dsp:cNvSpPr/>
      </dsp:nvSpPr>
      <dsp:spPr>
        <a:xfrm>
          <a:off x="3479059" y="130691"/>
          <a:ext cx="2805901" cy="5097797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анализ </a:t>
          </a:r>
          <a:r>
            <a:rPr lang="ru-RU" sz="4000" kern="12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педаго</a:t>
          </a:r>
          <a:endParaRPr lang="ru-RU" sz="4000" kern="12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kern="12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гических</a:t>
          </a: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наблюдений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616032" y="267664"/>
        <a:ext cx="2531955" cy="4823851"/>
      </dsp:txXfrm>
    </dsp:sp>
    <dsp:sp modelId="{AA386A93-13E5-48CE-8F11-BBA234E061D4}">
      <dsp:nvSpPr>
        <dsp:cNvPr id="0" name=""/>
        <dsp:cNvSpPr/>
      </dsp:nvSpPr>
      <dsp:spPr>
        <a:xfrm>
          <a:off x="6470506" y="130691"/>
          <a:ext cx="3217388" cy="5097797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Рекомендации родите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лям</a:t>
          </a: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обрати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ться</a:t>
          </a: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в </a:t>
          </a:r>
          <a:r>
            <a:rPr lang="ru-RU" sz="4000" kern="120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ППк</a:t>
          </a:r>
          <a:endParaRPr lang="ru-RU" sz="4000" kern="12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sp:txBody>
      <dsp:txXfrm>
        <a:off x="6627566" y="287751"/>
        <a:ext cx="2903268" cy="4783677"/>
      </dsp:txXfrm>
    </dsp:sp>
    <dsp:sp modelId="{A94A6F7D-8232-4E4A-855B-3F777DF4AF8D}">
      <dsp:nvSpPr>
        <dsp:cNvPr id="0" name=""/>
        <dsp:cNvSpPr/>
      </dsp:nvSpPr>
      <dsp:spPr>
        <a:xfrm>
          <a:off x="9999693" y="130691"/>
          <a:ext cx="1827760" cy="5097797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заключение</a:t>
          </a:r>
          <a:r>
            <a:rPr lang="ru-RU" sz="4000" kern="1200" baseline="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договора</a:t>
          </a:r>
          <a:endParaRPr lang="ru-RU" sz="4000" kern="12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sp:txBody>
      <dsp:txXfrm>
        <a:off x="10088917" y="219915"/>
        <a:ext cx="1649312" cy="4919349"/>
      </dsp:txXfrm>
    </dsp:sp>
    <dsp:sp modelId="{2D51889C-9212-479A-9095-0E421E628860}">
      <dsp:nvSpPr>
        <dsp:cNvPr id="0" name=""/>
        <dsp:cNvSpPr/>
      </dsp:nvSpPr>
      <dsp:spPr>
        <a:xfrm>
          <a:off x="12047951" y="954295"/>
          <a:ext cx="2306805" cy="3450589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работа</a:t>
          </a:r>
          <a:r>
            <a:rPr lang="ru-RU" sz="4000" kern="1200" baseline="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 </a:t>
          </a:r>
          <a:r>
            <a:rPr lang="ru-RU" sz="4000" kern="1200" baseline="0" dirty="0" err="1">
              <a:solidFill>
                <a:schemeClr val="tx1"/>
              </a:solidFill>
              <a:latin typeface="LT Amber"/>
              <a:cs typeface="Times New Roman" panose="02020603050405020304" pitchFamily="18" charset="0"/>
            </a:rPr>
            <a:t>ППк</a:t>
          </a:r>
          <a:endParaRPr lang="ru-RU" sz="4000" kern="1200" dirty="0">
            <a:solidFill>
              <a:schemeClr val="tx1"/>
            </a:solidFill>
            <a:latin typeface="LT Amber"/>
            <a:cs typeface="Times New Roman" panose="02020603050405020304" pitchFamily="18" charset="0"/>
          </a:endParaRPr>
        </a:p>
      </dsp:txBody>
      <dsp:txXfrm>
        <a:off x="12160560" y="1066904"/>
        <a:ext cx="2081587" cy="3225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238F-4E2A-423E-B556-6C27994C1219}">
      <dsp:nvSpPr>
        <dsp:cNvPr id="0" name=""/>
        <dsp:cNvSpPr/>
      </dsp:nvSpPr>
      <dsp:spPr>
        <a:xfrm>
          <a:off x="-276926" y="-61091"/>
          <a:ext cx="8801100" cy="105298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>
            <a:latin typeface="LT Amber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ВЫЯВЛЕНИЕ ПРОБЛЕМЫ У ОБУЧАЮЩЕГОСЯ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-246085" y="-30250"/>
        <a:ext cx="7537449" cy="991305"/>
      </dsp:txXfrm>
    </dsp:sp>
    <dsp:sp modelId="{A71ED00C-CA5B-4A6C-8090-F1298C5D8F21}">
      <dsp:nvSpPr>
        <dsp:cNvPr id="0" name=""/>
        <dsp:cNvSpPr/>
      </dsp:nvSpPr>
      <dsp:spPr>
        <a:xfrm>
          <a:off x="380298" y="1140500"/>
          <a:ext cx="8801100" cy="10566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>
              <a:latin typeface="LT Amber"/>
              <a:cs typeface="Times New Roman" panose="02020603050405020304" pitchFamily="18" charset="0"/>
            </a:rPr>
            <a:t>БЕСЕДА С РОДИТЕЛЯМИ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411247" y="1171449"/>
        <a:ext cx="7395137" cy="994777"/>
      </dsp:txXfrm>
    </dsp:sp>
    <dsp:sp modelId="{6497A5F2-8FBC-4D7E-BCBE-885731D3224E}">
      <dsp:nvSpPr>
        <dsp:cNvPr id="0" name=""/>
        <dsp:cNvSpPr/>
      </dsp:nvSpPr>
      <dsp:spPr>
        <a:xfrm>
          <a:off x="1142960" y="2290743"/>
          <a:ext cx="8801100" cy="10566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ДИАГНОСТИКА</a:t>
          </a:r>
        </a:p>
      </dsp:txBody>
      <dsp:txXfrm>
        <a:off x="1173909" y="2321692"/>
        <a:ext cx="7395137" cy="994777"/>
      </dsp:txXfrm>
    </dsp:sp>
    <dsp:sp modelId="{5E19AB8E-D167-4742-B6AA-0B5FCE7337C2}">
      <dsp:nvSpPr>
        <dsp:cNvPr id="0" name=""/>
        <dsp:cNvSpPr/>
      </dsp:nvSpPr>
      <dsp:spPr>
        <a:xfrm>
          <a:off x="1283693" y="3547373"/>
          <a:ext cx="9623210" cy="105667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LT Amber"/>
              <a:cs typeface="Times New Roman" panose="02020603050405020304" pitchFamily="18" charset="0"/>
            </a:rPr>
            <a:t>ЗАСЕДАНИЕ КОНСИЛИУМА, РАЗРАБОТКА ИНДИВИДУАЛЬНОЙ ПРОГРАММЫ СОПРОВОЖДЕНИЯ РЕБЁНКА </a:t>
          </a:r>
        </a:p>
      </dsp:txBody>
      <dsp:txXfrm>
        <a:off x="1314642" y="3578322"/>
        <a:ext cx="8091699" cy="994777"/>
      </dsp:txXfrm>
    </dsp:sp>
    <dsp:sp modelId="{D55C4458-9291-4FE4-82D5-641249A6833F}">
      <dsp:nvSpPr>
        <dsp:cNvPr id="0" name=""/>
        <dsp:cNvSpPr/>
      </dsp:nvSpPr>
      <dsp:spPr>
        <a:xfrm>
          <a:off x="1798120" y="4624938"/>
          <a:ext cx="9908806" cy="130841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00"/>
              </a:solidFill>
              <a:latin typeface="LT Amber"/>
              <a:cs typeface="Times New Roman" panose="02020603050405020304" pitchFamily="18" charset="0"/>
            </a:rPr>
            <a:t>РЕАЛИЗАЦИЯ НАМЕЧЕННОЙ ПРОГРАММЫ ПРИ НЕОБХОДИМОСТИ ВНЕСЕНИЕ ИЗМЕНЕНИЙ В ИНДИВИДУАЛЬНУЮ ПРОГРАММУ РАЗВИТИЯ РЕБЕНКА</a:t>
          </a:r>
        </a:p>
      </dsp:txBody>
      <dsp:txXfrm>
        <a:off x="1836442" y="4663260"/>
        <a:ext cx="8318934" cy="1231774"/>
      </dsp:txXfrm>
    </dsp:sp>
    <dsp:sp modelId="{4DDD23F2-9674-45BB-8CF0-F2FFCF440554}">
      <dsp:nvSpPr>
        <dsp:cNvPr id="0" name=""/>
        <dsp:cNvSpPr/>
      </dsp:nvSpPr>
      <dsp:spPr>
        <a:xfrm>
          <a:off x="7837334" y="709024"/>
          <a:ext cx="686839" cy="686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991873" y="709024"/>
        <a:ext cx="377761" cy="516846"/>
      </dsp:txXfrm>
    </dsp:sp>
    <dsp:sp modelId="{D0982748-1CA8-4EC8-A1E1-0DE33577B619}">
      <dsp:nvSpPr>
        <dsp:cNvPr id="0" name=""/>
        <dsp:cNvSpPr/>
      </dsp:nvSpPr>
      <dsp:spPr>
        <a:xfrm>
          <a:off x="8494559" y="1912461"/>
          <a:ext cx="686839" cy="686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8649098" y="1912461"/>
        <a:ext cx="377761" cy="516846"/>
      </dsp:txXfrm>
    </dsp:sp>
    <dsp:sp modelId="{8E93331F-7B2C-4531-97A9-125E0AEAD7A9}">
      <dsp:nvSpPr>
        <dsp:cNvPr id="0" name=""/>
        <dsp:cNvSpPr/>
      </dsp:nvSpPr>
      <dsp:spPr>
        <a:xfrm>
          <a:off x="9151784" y="3098286"/>
          <a:ext cx="686839" cy="686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9306323" y="3098286"/>
        <a:ext cx="377761" cy="516846"/>
      </dsp:txXfrm>
    </dsp:sp>
    <dsp:sp modelId="{2939270D-7D7A-4E6B-A75D-C458D3B9E324}">
      <dsp:nvSpPr>
        <dsp:cNvPr id="0" name=""/>
        <dsp:cNvSpPr/>
      </dsp:nvSpPr>
      <dsp:spPr>
        <a:xfrm>
          <a:off x="9809009" y="4313463"/>
          <a:ext cx="686839" cy="686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9963548" y="4313463"/>
        <a:ext cx="377761" cy="51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3CE39-02B4-423A-BAAC-F9D7BFA7294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FFA9-9AF3-45D9-A1E7-E9DBD77C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BB1BA660-EF64-4E32-8FFC-63F52FF0F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C0BB7C-1D4A-4FC9-9F4D-51A54CBFB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В соответствии с планом работы на учебный год планируется 4 заседания </a:t>
            </a:r>
            <a:r>
              <a:rPr lang="ru-RU" b="1" dirty="0" err="1"/>
              <a:t>ПМПК-плановые</a:t>
            </a:r>
            <a:r>
              <a:rPr lang="ru-RU" b="1" dirty="0"/>
              <a:t>, но по </a:t>
            </a:r>
            <a:r>
              <a:rPr lang="ru-RU" b="1" dirty="0">
                <a:solidFill>
                  <a:srgbClr val="002060"/>
                </a:solidFill>
              </a:rPr>
              <a:t>запросам участников образовательного процесса могут проводиться и внеплановые.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Цель плановых заседаний: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оценка динамики обучения и коррекции, внесение коррективов в работу </a:t>
            </a:r>
            <a:r>
              <a:rPr lang="ru-RU" b="1" dirty="0" err="1">
                <a:solidFill>
                  <a:srgbClr val="002060"/>
                </a:solidFill>
              </a:rPr>
              <a:t>спец-тов</a:t>
            </a:r>
            <a:r>
              <a:rPr lang="ru-RU" b="1" dirty="0">
                <a:solidFill>
                  <a:srgbClr val="002060"/>
                </a:solidFill>
              </a:rPr>
              <a:t>, корректировка формы, режима обучения и назначение новых обследований.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/>
              <a:t>Деятельность планового консилиума ориентировано на решение следующих задач:</a:t>
            </a:r>
          </a:p>
          <a:p>
            <a:pPr>
              <a:defRPr/>
            </a:pPr>
            <a:r>
              <a:rPr lang="ru-RU" dirty="0"/>
              <a:t>определение путей </a:t>
            </a:r>
            <a:r>
              <a:rPr lang="ru-RU" dirty="0" err="1"/>
              <a:t>психолого-медико-педагогического</a:t>
            </a:r>
            <a:r>
              <a:rPr lang="ru-RU" dirty="0"/>
              <a:t> сопровождения детей с проблемами в развитии;</a:t>
            </a:r>
          </a:p>
          <a:p>
            <a:pPr>
              <a:defRPr/>
            </a:pPr>
            <a:r>
              <a:rPr lang="ru-RU" dirty="0"/>
              <a:t>выработка согласованных решений по определению образовательного коррекционно-развивающего маршрута ребёнка;</a:t>
            </a:r>
          </a:p>
          <a:p>
            <a:pPr>
              <a:defRPr/>
            </a:pPr>
            <a:r>
              <a:rPr lang="ru-RU" dirty="0"/>
              <a:t>динамическая оценка состояния ребёнка и коррекция ранее намеченной программы.</a:t>
            </a:r>
          </a:p>
          <a:p>
            <a:pPr>
              <a:defRPr/>
            </a:pPr>
            <a:r>
              <a:rPr lang="ru-RU" b="1" dirty="0"/>
              <a:t>Внеплановые заседания </a:t>
            </a:r>
            <a:r>
              <a:rPr lang="ru-RU" dirty="0"/>
              <a:t>проводятся по запросам специалистов, организующих коррекционно-развивающее обучение с детьми, а также по запросам родителей (законных представителей) воспитанников ДОУ. Поводом для внепланового ПМПк является отрицательная динамика развития ребенка и необходимость изменения ранее проводимой коррекционной работы. </a:t>
            </a:r>
            <a:r>
              <a:rPr lang="ru-RU" b="1" dirty="0"/>
              <a:t>Задачами внепланового консилиума являются:</a:t>
            </a:r>
          </a:p>
          <a:p>
            <a:pPr>
              <a:defRPr/>
            </a:pPr>
            <a:r>
              <a:rPr lang="ru-RU" dirty="0"/>
              <a:t>решение вопроса о принятии каких-либо экстренных мер по выявленным обстоятельствам;</a:t>
            </a:r>
          </a:p>
          <a:p>
            <a:pPr>
              <a:defRPr/>
            </a:pPr>
            <a:r>
              <a:rPr lang="ru-RU" dirty="0"/>
              <a:t>изменение ранее проводимой коррекционно-развивающей программы в случае её неэффективности.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A86EB07B-80F2-4D5C-917C-2FF96782F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3101A8-F887-4E62-A2D2-ED757BA9CC78}" type="slidenum">
              <a:rPr lang="ru-RU" altLang="ru-RU" smtClean="0">
                <a:latin typeface="Calibri" panose="020F0502020204030204" pitchFamily="34" charset="0"/>
              </a:rPr>
              <a:pPr/>
              <a:t>38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4EDEE62C-510E-4C18-AAB0-DA421A6C6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5320A5BB-D5B4-45AC-9CD1-27126CF12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472862C7-0D58-400A-B2BD-E1D94CFEB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3C1F96-9980-4897-9B08-8D7D660D67AC}" type="slidenum">
              <a:rPr lang="ru-RU" altLang="ru-RU" smtClean="0">
                <a:latin typeface="Calibri" panose="020F0502020204030204" pitchFamily="34" charset="0"/>
              </a:rPr>
              <a:pPr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EEB1449B-5F92-48C4-953D-5F21AFD01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B324C3E1-0C66-48EA-966B-D306DBB1F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232716AE-1157-40CD-83D0-377B84728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92F343-A008-4AF5-9F50-41DDC0903140}" type="slidenum">
              <a:rPr lang="ru-RU" altLang="ru-RU" smtClean="0">
                <a:latin typeface="Calibri" panose="020F0502020204030204" pitchFamily="34" charset="0"/>
              </a:rPr>
              <a:pPr/>
              <a:t>40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AB354DEB-D514-49CF-B1E7-1466BF658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CAF8DE-C5A7-409D-B2BA-2CF8DBAE2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16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Педагог– психолог</a:t>
            </a:r>
            <a:br>
              <a:rPr lang="ru-RU" sz="1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основе результатов </a:t>
            </a:r>
            <a:r>
              <a:rPr lang="ru-RU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скрининговой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диагностики старших дошкольников , выявляет детей с уровнем психического развития, не соответствующим возрастной норме. Далее с ними проводятся углубленная диагностика психической сферы ( памяти, внимания, воображения, мышления, речевого развития), </a:t>
            </a:r>
            <a:r>
              <a:rPr lang="ru-RU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развития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эмоционально – личностной, мотивационно – волевой сфер, а также диагностика межличностных взаимоотношений с другими детьми.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16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Учитель-логопед</a:t>
            </a:r>
            <a:r>
              <a:rPr lang="ru-RU" sz="14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проводит логопедическое обследование детей, выявляя дошкольников с тяжелыми речевыми нарушениями  ОНР 1, 2 и 3  уровня,  ФНР, ФФНР (для  комплектования в логопедический пункт ДОУ).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16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Воспитатели</a:t>
            </a:r>
            <a:r>
              <a:rPr lang="ru-RU" sz="1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составляют на детей, имеющих отклонения в </a:t>
            </a:r>
            <a:r>
              <a:rPr lang="ru-RU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речевом развитии</a:t>
            </a:r>
            <a:r>
              <a:rPr lang="ru-RU" b="1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педагогическую характеристику</a:t>
            </a:r>
            <a:r>
              <a:rPr lang="ru-RU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где отражают трудности, которые испытывает тот или иной воспитанник в различных ситуациях; особенности индивидуальных черт их обучения и воспитания.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16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Медицинский работник </a:t>
            </a:r>
            <a:r>
              <a:rPr lang="ru-RU" sz="1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представляет информационную справку о состоянии здоровья дошкольников и выписку из истории развития.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1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16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Коллегиальное заключение </a:t>
            </a:r>
            <a:r>
              <a:rPr lang="ru-RU" sz="1600" b="1" i="1" kern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ПМПк</a:t>
            </a:r>
            <a:br>
              <a:rPr lang="ru-RU" sz="16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содержит обобщенную характеристику структуры нарушения развития ребёнка с общими рекомендациями.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Представление: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педагогическое-воспитатели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психологическое – педагог – психолог;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 логопедическое – учитель – логопед;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 медицинское – врачи-специалисты.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C87F87D3-3ECA-4DCA-9BE4-61BA97F0B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BB4D40-DFB9-4136-8B2F-103D46659B21}" type="slidenum">
              <a:rPr lang="ru-RU" altLang="ru-RU" smtClean="0">
                <a:latin typeface="Calibri" panose="020F0502020204030204" pitchFamily="34" charset="0"/>
              </a:rPr>
              <a:pPr/>
              <a:t>41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id="{98AAF73D-2628-4980-B503-FBC2C0555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id="{3E5E876E-1382-4915-B0B4-614240CC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87E5E4DF-EF1F-4061-BF05-FA8067837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90827-3923-46DD-BD7E-AEE161DF51C0}" type="slidenum">
              <a:rPr lang="ru-RU" altLang="ru-RU" smtClean="0">
                <a:latin typeface="Calibri" panose="020F0502020204030204" pitchFamily="34" charset="0"/>
              </a:rPr>
              <a:pPr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CE608FA6-21A4-40E0-9E29-A3ECFF800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A52082B4-F216-449A-B627-5FCB39A7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Рекомендации консилиума</a:t>
            </a:r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5BF3D1BC-FA3D-43EA-BE2A-9DFC206CF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E83C1-A009-4510-96E7-B636A1E8087E}" type="slidenum">
              <a:rPr lang="ru-RU" altLang="ru-RU" smtClean="0">
                <a:latin typeface="Calibri" panose="020F0502020204030204" pitchFamily="34" charset="0"/>
              </a:rPr>
              <a:pPr/>
              <a:t>43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7895" y="2648484"/>
            <a:ext cx="4888253" cy="408048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753584" y="3376123"/>
            <a:ext cx="2268220" cy="1696085"/>
          </a:xfrm>
          <a:custGeom>
            <a:avLst/>
            <a:gdLst/>
            <a:ahLst/>
            <a:cxnLst/>
            <a:rect l="l" t="t" r="r" b="b"/>
            <a:pathLst>
              <a:path w="2268220" h="1696085">
                <a:moveTo>
                  <a:pt x="851674" y="1589405"/>
                </a:moveTo>
                <a:lnTo>
                  <a:pt x="847572" y="1585277"/>
                </a:lnTo>
                <a:lnTo>
                  <a:pt x="116700" y="1585277"/>
                </a:lnTo>
                <a:lnTo>
                  <a:pt x="112585" y="1581175"/>
                </a:lnTo>
                <a:lnTo>
                  <a:pt x="112585" y="1106360"/>
                </a:lnTo>
                <a:lnTo>
                  <a:pt x="116700" y="1102245"/>
                </a:lnTo>
                <a:lnTo>
                  <a:pt x="789457" y="1102245"/>
                </a:lnTo>
                <a:lnTo>
                  <a:pt x="793572" y="1098143"/>
                </a:lnTo>
                <a:lnTo>
                  <a:pt x="793572" y="997381"/>
                </a:lnTo>
                <a:lnTo>
                  <a:pt x="789457" y="993279"/>
                </a:lnTo>
                <a:lnTo>
                  <a:pt x="116700" y="993279"/>
                </a:lnTo>
                <a:lnTo>
                  <a:pt x="112585" y="989164"/>
                </a:lnTo>
                <a:lnTo>
                  <a:pt x="112585" y="530694"/>
                </a:lnTo>
                <a:lnTo>
                  <a:pt x="116700" y="526580"/>
                </a:lnTo>
                <a:lnTo>
                  <a:pt x="845756" y="526580"/>
                </a:lnTo>
                <a:lnTo>
                  <a:pt x="849871" y="522452"/>
                </a:lnTo>
                <a:lnTo>
                  <a:pt x="849871" y="419912"/>
                </a:lnTo>
                <a:lnTo>
                  <a:pt x="845756" y="415798"/>
                </a:lnTo>
                <a:lnTo>
                  <a:pt x="9144" y="415798"/>
                </a:lnTo>
                <a:lnTo>
                  <a:pt x="4114" y="415798"/>
                </a:lnTo>
                <a:lnTo>
                  <a:pt x="0" y="419912"/>
                </a:lnTo>
                <a:lnTo>
                  <a:pt x="0" y="1691944"/>
                </a:lnTo>
                <a:lnTo>
                  <a:pt x="4114" y="1696059"/>
                </a:lnTo>
                <a:lnTo>
                  <a:pt x="847572" y="1696059"/>
                </a:lnTo>
                <a:lnTo>
                  <a:pt x="851674" y="1691944"/>
                </a:lnTo>
                <a:lnTo>
                  <a:pt x="851674" y="1589405"/>
                </a:lnTo>
                <a:close/>
              </a:path>
              <a:path w="2268220" h="1696085">
                <a:moveTo>
                  <a:pt x="1414830" y="534377"/>
                </a:moveTo>
                <a:lnTo>
                  <a:pt x="1414653" y="530898"/>
                </a:lnTo>
                <a:lnTo>
                  <a:pt x="1332407" y="411391"/>
                </a:lnTo>
                <a:lnTo>
                  <a:pt x="1287018" y="345440"/>
                </a:lnTo>
                <a:lnTo>
                  <a:pt x="1287018" y="341464"/>
                </a:lnTo>
                <a:lnTo>
                  <a:pt x="1330477" y="277418"/>
                </a:lnTo>
                <a:lnTo>
                  <a:pt x="1405712" y="166585"/>
                </a:lnTo>
                <a:lnTo>
                  <a:pt x="1405890" y="163118"/>
                </a:lnTo>
                <a:lnTo>
                  <a:pt x="1402638" y="156972"/>
                </a:lnTo>
                <a:lnTo>
                  <a:pt x="1399667" y="155181"/>
                </a:lnTo>
                <a:lnTo>
                  <a:pt x="1314678" y="155181"/>
                </a:lnTo>
                <a:lnTo>
                  <a:pt x="1311922" y="156692"/>
                </a:lnTo>
                <a:lnTo>
                  <a:pt x="1235671" y="275907"/>
                </a:lnTo>
                <a:lnTo>
                  <a:pt x="1232916" y="277418"/>
                </a:lnTo>
                <a:lnTo>
                  <a:pt x="1226477" y="277418"/>
                </a:lnTo>
                <a:lnTo>
                  <a:pt x="1223708" y="275907"/>
                </a:lnTo>
                <a:lnTo>
                  <a:pt x="1221994" y="273189"/>
                </a:lnTo>
                <a:lnTo>
                  <a:pt x="1147495" y="156692"/>
                </a:lnTo>
                <a:lnTo>
                  <a:pt x="1144714" y="155181"/>
                </a:lnTo>
                <a:lnTo>
                  <a:pt x="1060450" y="155181"/>
                </a:lnTo>
                <a:lnTo>
                  <a:pt x="1057465" y="156972"/>
                </a:lnTo>
                <a:lnTo>
                  <a:pt x="1054227" y="163118"/>
                </a:lnTo>
                <a:lnTo>
                  <a:pt x="1054430" y="166585"/>
                </a:lnTo>
                <a:lnTo>
                  <a:pt x="1056335" y="169443"/>
                </a:lnTo>
                <a:lnTo>
                  <a:pt x="1172400" y="341464"/>
                </a:lnTo>
                <a:lnTo>
                  <a:pt x="1172375" y="345440"/>
                </a:lnTo>
                <a:lnTo>
                  <a:pt x="1045464" y="530898"/>
                </a:lnTo>
                <a:lnTo>
                  <a:pt x="1045260" y="534377"/>
                </a:lnTo>
                <a:lnTo>
                  <a:pt x="1048512" y="540524"/>
                </a:lnTo>
                <a:lnTo>
                  <a:pt x="1051496" y="542328"/>
                </a:lnTo>
                <a:lnTo>
                  <a:pt x="1136434" y="542328"/>
                </a:lnTo>
                <a:lnTo>
                  <a:pt x="1139151" y="540854"/>
                </a:lnTo>
                <a:lnTo>
                  <a:pt x="1140917" y="538226"/>
                </a:lnTo>
                <a:lnTo>
                  <a:pt x="1223822" y="412851"/>
                </a:lnTo>
                <a:lnTo>
                  <a:pt x="1226527" y="411391"/>
                </a:lnTo>
                <a:lnTo>
                  <a:pt x="1232865" y="411391"/>
                </a:lnTo>
                <a:lnTo>
                  <a:pt x="1235570" y="412851"/>
                </a:lnTo>
                <a:lnTo>
                  <a:pt x="1320253" y="540854"/>
                </a:lnTo>
                <a:lnTo>
                  <a:pt x="1322971" y="542328"/>
                </a:lnTo>
                <a:lnTo>
                  <a:pt x="1408620" y="542328"/>
                </a:lnTo>
                <a:lnTo>
                  <a:pt x="1411579" y="540524"/>
                </a:lnTo>
                <a:lnTo>
                  <a:pt x="1414830" y="534377"/>
                </a:lnTo>
                <a:close/>
              </a:path>
              <a:path w="2268220" h="1696085">
                <a:moveTo>
                  <a:pt x="1853565" y="474611"/>
                </a:moveTo>
                <a:lnTo>
                  <a:pt x="1849437" y="470484"/>
                </a:lnTo>
                <a:lnTo>
                  <a:pt x="1835416" y="470484"/>
                </a:lnTo>
                <a:lnTo>
                  <a:pt x="1827352" y="469798"/>
                </a:lnTo>
                <a:lnTo>
                  <a:pt x="1804098" y="433946"/>
                </a:lnTo>
                <a:lnTo>
                  <a:pt x="1803641" y="421347"/>
                </a:lnTo>
                <a:lnTo>
                  <a:pt x="1803641" y="369163"/>
                </a:lnTo>
                <a:lnTo>
                  <a:pt x="1803641" y="304139"/>
                </a:lnTo>
                <a:lnTo>
                  <a:pt x="1801418" y="272389"/>
                </a:lnTo>
                <a:lnTo>
                  <a:pt x="1801329" y="271195"/>
                </a:lnTo>
                <a:lnTo>
                  <a:pt x="1801228" y="269773"/>
                </a:lnTo>
                <a:lnTo>
                  <a:pt x="1785239" y="218694"/>
                </a:lnTo>
                <a:lnTo>
                  <a:pt x="1763204" y="186563"/>
                </a:lnTo>
                <a:lnTo>
                  <a:pt x="1712633" y="155651"/>
                </a:lnTo>
                <a:lnTo>
                  <a:pt x="1641830" y="145338"/>
                </a:lnTo>
                <a:lnTo>
                  <a:pt x="1633512" y="145338"/>
                </a:lnTo>
                <a:lnTo>
                  <a:pt x="1572361" y="153289"/>
                </a:lnTo>
                <a:lnTo>
                  <a:pt x="1523504" y="177101"/>
                </a:lnTo>
                <a:lnTo>
                  <a:pt x="1491272" y="212598"/>
                </a:lnTo>
                <a:lnTo>
                  <a:pt x="1472336" y="261251"/>
                </a:lnTo>
                <a:lnTo>
                  <a:pt x="1471714" y="264058"/>
                </a:lnTo>
                <a:lnTo>
                  <a:pt x="1472336" y="266725"/>
                </a:lnTo>
                <a:lnTo>
                  <a:pt x="1475930" y="271195"/>
                </a:lnTo>
                <a:lnTo>
                  <a:pt x="1478394" y="272389"/>
                </a:lnTo>
                <a:lnTo>
                  <a:pt x="1551800" y="272389"/>
                </a:lnTo>
                <a:lnTo>
                  <a:pt x="1555305" y="269773"/>
                </a:lnTo>
                <a:lnTo>
                  <a:pt x="1556448" y="265811"/>
                </a:lnTo>
                <a:lnTo>
                  <a:pt x="1560055" y="256413"/>
                </a:lnTo>
                <a:lnTo>
                  <a:pt x="1590154" y="226974"/>
                </a:lnTo>
                <a:lnTo>
                  <a:pt x="1630502" y="218694"/>
                </a:lnTo>
                <a:lnTo>
                  <a:pt x="1648637" y="218694"/>
                </a:lnTo>
                <a:lnTo>
                  <a:pt x="1691805" y="229108"/>
                </a:lnTo>
                <a:lnTo>
                  <a:pt x="1717738" y="258495"/>
                </a:lnTo>
                <a:lnTo>
                  <a:pt x="1722742" y="285242"/>
                </a:lnTo>
                <a:lnTo>
                  <a:pt x="1722742" y="300786"/>
                </a:lnTo>
                <a:lnTo>
                  <a:pt x="1722742" y="373278"/>
                </a:lnTo>
                <a:lnTo>
                  <a:pt x="1721231" y="420928"/>
                </a:lnTo>
                <a:lnTo>
                  <a:pt x="1698548" y="462178"/>
                </a:lnTo>
                <a:lnTo>
                  <a:pt x="1653743" y="481330"/>
                </a:lnTo>
                <a:lnTo>
                  <a:pt x="1635036" y="482600"/>
                </a:lnTo>
                <a:lnTo>
                  <a:pt x="1613852" y="482600"/>
                </a:lnTo>
                <a:lnTo>
                  <a:pt x="1572031" y="473875"/>
                </a:lnTo>
                <a:lnTo>
                  <a:pt x="1543951" y="438099"/>
                </a:lnTo>
                <a:lnTo>
                  <a:pt x="1542770" y="425881"/>
                </a:lnTo>
                <a:lnTo>
                  <a:pt x="1543951" y="413664"/>
                </a:lnTo>
                <a:lnTo>
                  <a:pt x="1572031" y="377888"/>
                </a:lnTo>
                <a:lnTo>
                  <a:pt x="1613852" y="369163"/>
                </a:lnTo>
                <a:lnTo>
                  <a:pt x="1718627" y="369163"/>
                </a:lnTo>
                <a:lnTo>
                  <a:pt x="1722742" y="373278"/>
                </a:lnTo>
                <a:lnTo>
                  <a:pt x="1722742" y="300786"/>
                </a:lnTo>
                <a:lnTo>
                  <a:pt x="1718627" y="304901"/>
                </a:lnTo>
                <a:lnTo>
                  <a:pt x="1598739" y="304901"/>
                </a:lnTo>
                <a:lnTo>
                  <a:pt x="1567903" y="306997"/>
                </a:lnTo>
                <a:lnTo>
                  <a:pt x="1516291" y="323824"/>
                </a:lnTo>
                <a:lnTo>
                  <a:pt x="1478813" y="356755"/>
                </a:lnTo>
                <a:lnTo>
                  <a:pt x="1459712" y="401574"/>
                </a:lnTo>
                <a:lnTo>
                  <a:pt x="1457325" y="428155"/>
                </a:lnTo>
                <a:lnTo>
                  <a:pt x="1459712" y="454787"/>
                </a:lnTo>
                <a:lnTo>
                  <a:pt x="1478813" y="499960"/>
                </a:lnTo>
                <a:lnTo>
                  <a:pt x="1516291" y="533565"/>
                </a:lnTo>
                <a:lnTo>
                  <a:pt x="1567903" y="550760"/>
                </a:lnTo>
                <a:lnTo>
                  <a:pt x="1598739" y="552907"/>
                </a:lnTo>
                <a:lnTo>
                  <a:pt x="1633512" y="552907"/>
                </a:lnTo>
                <a:lnTo>
                  <a:pt x="1682153" y="544842"/>
                </a:lnTo>
                <a:lnTo>
                  <a:pt x="1722996" y="517944"/>
                </a:lnTo>
                <a:lnTo>
                  <a:pt x="1732064" y="506514"/>
                </a:lnTo>
                <a:lnTo>
                  <a:pt x="1734337" y="505409"/>
                </a:lnTo>
                <a:lnTo>
                  <a:pt x="1741106" y="505409"/>
                </a:lnTo>
                <a:lnTo>
                  <a:pt x="1743735" y="506945"/>
                </a:lnTo>
                <a:lnTo>
                  <a:pt x="1745399" y="509625"/>
                </a:lnTo>
                <a:lnTo>
                  <a:pt x="1749247" y="515226"/>
                </a:lnTo>
                <a:lnTo>
                  <a:pt x="1784654" y="539115"/>
                </a:lnTo>
                <a:lnTo>
                  <a:pt x="1811223" y="542328"/>
                </a:lnTo>
                <a:lnTo>
                  <a:pt x="1849437" y="542328"/>
                </a:lnTo>
                <a:lnTo>
                  <a:pt x="1853565" y="538213"/>
                </a:lnTo>
                <a:lnTo>
                  <a:pt x="1853565" y="505409"/>
                </a:lnTo>
                <a:lnTo>
                  <a:pt x="1853565" y="482600"/>
                </a:lnTo>
                <a:lnTo>
                  <a:pt x="1853565" y="474611"/>
                </a:lnTo>
                <a:close/>
              </a:path>
              <a:path w="2268220" h="1696085">
                <a:moveTo>
                  <a:pt x="2267915" y="383552"/>
                </a:moveTo>
                <a:lnTo>
                  <a:pt x="2267813" y="335889"/>
                </a:lnTo>
                <a:lnTo>
                  <a:pt x="2265413" y="299707"/>
                </a:lnTo>
                <a:lnTo>
                  <a:pt x="2257755" y="265963"/>
                </a:lnTo>
                <a:lnTo>
                  <a:pt x="2248268" y="244398"/>
                </a:lnTo>
                <a:lnTo>
                  <a:pt x="2244991" y="236943"/>
                </a:lnTo>
                <a:lnTo>
                  <a:pt x="2227122" y="212636"/>
                </a:lnTo>
                <a:lnTo>
                  <a:pt x="2210447" y="198323"/>
                </a:lnTo>
                <a:lnTo>
                  <a:pt x="2204770" y="193459"/>
                </a:lnTo>
                <a:lnTo>
                  <a:pt x="2184031" y="182626"/>
                </a:lnTo>
                <a:lnTo>
                  <a:pt x="2184031" y="335889"/>
                </a:lnTo>
                <a:lnTo>
                  <a:pt x="2184031" y="383552"/>
                </a:lnTo>
                <a:lnTo>
                  <a:pt x="2178354" y="422287"/>
                </a:lnTo>
                <a:lnTo>
                  <a:pt x="2148776" y="461098"/>
                </a:lnTo>
                <a:lnTo>
                  <a:pt x="2096312" y="474268"/>
                </a:lnTo>
                <a:lnTo>
                  <a:pt x="2080425" y="474268"/>
                </a:lnTo>
                <a:lnTo>
                  <a:pt x="2027758" y="461098"/>
                </a:lnTo>
                <a:lnTo>
                  <a:pt x="1997735" y="422287"/>
                </a:lnTo>
                <a:lnTo>
                  <a:pt x="1991969" y="383552"/>
                </a:lnTo>
                <a:lnTo>
                  <a:pt x="1992071" y="335889"/>
                </a:lnTo>
                <a:lnTo>
                  <a:pt x="1997633" y="297903"/>
                </a:lnTo>
                <a:lnTo>
                  <a:pt x="2027262" y="258013"/>
                </a:lnTo>
                <a:lnTo>
                  <a:pt x="2080425" y="244398"/>
                </a:lnTo>
                <a:lnTo>
                  <a:pt x="2096312" y="244398"/>
                </a:lnTo>
                <a:lnTo>
                  <a:pt x="2116569" y="245910"/>
                </a:lnTo>
                <a:lnTo>
                  <a:pt x="2116353" y="245910"/>
                </a:lnTo>
                <a:lnTo>
                  <a:pt x="2134108" y="250456"/>
                </a:lnTo>
                <a:lnTo>
                  <a:pt x="2133930" y="250456"/>
                </a:lnTo>
                <a:lnTo>
                  <a:pt x="2148776" y="257810"/>
                </a:lnTo>
                <a:lnTo>
                  <a:pt x="2161349" y="268236"/>
                </a:lnTo>
                <a:lnTo>
                  <a:pt x="2171268" y="281393"/>
                </a:lnTo>
                <a:lnTo>
                  <a:pt x="2178354" y="297053"/>
                </a:lnTo>
                <a:lnTo>
                  <a:pt x="2182609" y="315214"/>
                </a:lnTo>
                <a:lnTo>
                  <a:pt x="2184031" y="335889"/>
                </a:lnTo>
                <a:lnTo>
                  <a:pt x="2184031" y="182626"/>
                </a:lnTo>
                <a:lnTo>
                  <a:pt x="2178545" y="179755"/>
                </a:lnTo>
                <a:lnTo>
                  <a:pt x="2148446" y="171538"/>
                </a:lnTo>
                <a:lnTo>
                  <a:pt x="2114461" y="168795"/>
                </a:lnTo>
                <a:lnTo>
                  <a:pt x="2088769" y="168795"/>
                </a:lnTo>
                <a:lnTo>
                  <a:pt x="2040686" y="175475"/>
                </a:lnTo>
                <a:lnTo>
                  <a:pt x="2003056" y="195516"/>
                </a:lnTo>
                <a:lnTo>
                  <a:pt x="2000148" y="197929"/>
                </a:lnTo>
                <a:lnTo>
                  <a:pt x="1996313" y="198323"/>
                </a:lnTo>
                <a:lnTo>
                  <a:pt x="1989658" y="194818"/>
                </a:lnTo>
                <a:lnTo>
                  <a:pt x="1987804" y="191439"/>
                </a:lnTo>
                <a:lnTo>
                  <a:pt x="1990420" y="160705"/>
                </a:lnTo>
                <a:lnTo>
                  <a:pt x="2010054" y="115341"/>
                </a:lnTo>
                <a:lnTo>
                  <a:pt x="2053590" y="85420"/>
                </a:lnTo>
                <a:lnTo>
                  <a:pt x="2093290" y="79565"/>
                </a:lnTo>
                <a:lnTo>
                  <a:pt x="2205431" y="79565"/>
                </a:lnTo>
                <a:lnTo>
                  <a:pt x="2224697" y="79070"/>
                </a:lnTo>
                <a:lnTo>
                  <a:pt x="2237168" y="78447"/>
                </a:lnTo>
                <a:lnTo>
                  <a:pt x="2247671" y="77584"/>
                </a:lnTo>
                <a:lnTo>
                  <a:pt x="2252357" y="77101"/>
                </a:lnTo>
                <a:lnTo>
                  <a:pt x="2255875" y="73202"/>
                </a:lnTo>
                <a:lnTo>
                  <a:pt x="2255875" y="6654"/>
                </a:lnTo>
                <a:lnTo>
                  <a:pt x="2254897" y="4406"/>
                </a:lnTo>
                <a:lnTo>
                  <a:pt x="2251062" y="825"/>
                </a:lnTo>
                <a:lnTo>
                  <a:pt x="2248725" y="0"/>
                </a:lnTo>
                <a:lnTo>
                  <a:pt x="2234374" y="825"/>
                </a:lnTo>
                <a:lnTo>
                  <a:pt x="2221750" y="1295"/>
                </a:lnTo>
                <a:lnTo>
                  <a:pt x="2203716" y="1689"/>
                </a:lnTo>
                <a:lnTo>
                  <a:pt x="2096312" y="1689"/>
                </a:lnTo>
                <a:lnTo>
                  <a:pt x="2055126" y="4775"/>
                </a:lnTo>
                <a:lnTo>
                  <a:pt x="1986508" y="29540"/>
                </a:lnTo>
                <a:lnTo>
                  <a:pt x="1937067" y="78219"/>
                </a:lnTo>
                <a:lnTo>
                  <a:pt x="1911921" y="145694"/>
                </a:lnTo>
                <a:lnTo>
                  <a:pt x="1908771" y="186182"/>
                </a:lnTo>
                <a:lnTo>
                  <a:pt x="1908822" y="383552"/>
                </a:lnTo>
                <a:lnTo>
                  <a:pt x="1919744" y="455091"/>
                </a:lnTo>
                <a:lnTo>
                  <a:pt x="1952637" y="508685"/>
                </a:lnTo>
                <a:lnTo>
                  <a:pt x="2006333" y="541858"/>
                </a:lnTo>
                <a:lnTo>
                  <a:pt x="2079675" y="552907"/>
                </a:lnTo>
                <a:lnTo>
                  <a:pt x="2097074" y="552907"/>
                </a:lnTo>
                <a:lnTo>
                  <a:pt x="2135886" y="550151"/>
                </a:lnTo>
                <a:lnTo>
                  <a:pt x="2199221" y="528027"/>
                </a:lnTo>
                <a:lnTo>
                  <a:pt x="2243086" y="484225"/>
                </a:lnTo>
                <a:lnTo>
                  <a:pt x="2265197" y="421271"/>
                </a:lnTo>
                <a:lnTo>
                  <a:pt x="2267915" y="383552"/>
                </a:lnTo>
                <a:close/>
              </a:path>
            </a:pathLst>
          </a:custGeom>
          <a:solidFill>
            <a:srgbClr val="009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78632" y="5"/>
            <a:ext cx="201930" cy="11308715"/>
          </a:xfrm>
          <a:custGeom>
            <a:avLst/>
            <a:gdLst/>
            <a:ahLst/>
            <a:cxnLst/>
            <a:rect l="l" t="t" r="r" b="b"/>
            <a:pathLst>
              <a:path w="201929" h="11308715">
                <a:moveTo>
                  <a:pt x="5930" y="6409449"/>
                </a:moveTo>
                <a:lnTo>
                  <a:pt x="0" y="6409449"/>
                </a:lnTo>
                <a:lnTo>
                  <a:pt x="0" y="11308550"/>
                </a:lnTo>
                <a:lnTo>
                  <a:pt x="5930" y="11308550"/>
                </a:lnTo>
                <a:lnTo>
                  <a:pt x="5930" y="6409449"/>
                </a:lnTo>
                <a:close/>
              </a:path>
              <a:path w="201929" h="11308715">
                <a:moveTo>
                  <a:pt x="103657" y="0"/>
                </a:moveTo>
                <a:lnTo>
                  <a:pt x="97713" y="0"/>
                </a:lnTo>
                <a:lnTo>
                  <a:pt x="97713" y="2105113"/>
                </a:lnTo>
                <a:lnTo>
                  <a:pt x="103657" y="2105113"/>
                </a:lnTo>
                <a:lnTo>
                  <a:pt x="103657" y="0"/>
                </a:lnTo>
                <a:close/>
              </a:path>
              <a:path w="201929" h="11308715">
                <a:moveTo>
                  <a:pt x="201383" y="6409449"/>
                </a:moveTo>
                <a:lnTo>
                  <a:pt x="195453" y="6409449"/>
                </a:lnTo>
                <a:lnTo>
                  <a:pt x="195453" y="11308550"/>
                </a:lnTo>
                <a:lnTo>
                  <a:pt x="201383" y="11308550"/>
                </a:lnTo>
                <a:lnTo>
                  <a:pt x="201383" y="6409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810010"/>
            <a:ext cx="1967864" cy="1967864"/>
          </a:xfrm>
          <a:custGeom>
            <a:avLst/>
            <a:gdLst/>
            <a:ahLst/>
            <a:cxnLst/>
            <a:rect l="l" t="t" r="r" b="b"/>
            <a:pathLst>
              <a:path w="1967864" h="1967865">
                <a:moveTo>
                  <a:pt x="0" y="1967250"/>
                </a:moveTo>
                <a:lnTo>
                  <a:pt x="1967250" y="0"/>
                </a:lnTo>
              </a:path>
            </a:pathLst>
          </a:custGeom>
          <a:ln w="59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813324" y="0"/>
            <a:ext cx="3373120" cy="3373120"/>
          </a:xfrm>
          <a:custGeom>
            <a:avLst/>
            <a:gdLst/>
            <a:ahLst/>
            <a:cxnLst/>
            <a:rect l="l" t="t" r="r" b="b"/>
            <a:pathLst>
              <a:path w="3373120" h="3373120">
                <a:moveTo>
                  <a:pt x="0" y="3372509"/>
                </a:moveTo>
                <a:lnTo>
                  <a:pt x="3372513" y="0"/>
                </a:lnTo>
              </a:path>
            </a:pathLst>
          </a:custGeom>
          <a:ln w="59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020346"/>
            <a:ext cx="1586230" cy="6350"/>
          </a:xfrm>
          <a:custGeom>
            <a:avLst/>
            <a:gdLst/>
            <a:ahLst/>
            <a:cxnLst/>
            <a:rect l="l" t="t" r="r" b="b"/>
            <a:pathLst>
              <a:path w="1586230" h="6350">
                <a:moveTo>
                  <a:pt x="1586162" y="0"/>
                </a:moveTo>
                <a:lnTo>
                  <a:pt x="0" y="0"/>
                </a:lnTo>
                <a:lnTo>
                  <a:pt x="0" y="5936"/>
                </a:lnTo>
                <a:lnTo>
                  <a:pt x="1586162" y="5936"/>
                </a:lnTo>
                <a:lnTo>
                  <a:pt x="1586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627174"/>
            <a:ext cx="1745614" cy="1745614"/>
          </a:xfrm>
          <a:custGeom>
            <a:avLst/>
            <a:gdLst/>
            <a:ahLst/>
            <a:cxnLst/>
            <a:rect l="l" t="t" r="r" b="b"/>
            <a:pathLst>
              <a:path w="1745614" h="1745614">
                <a:moveTo>
                  <a:pt x="0" y="0"/>
                </a:moveTo>
                <a:lnTo>
                  <a:pt x="1745326" y="1745333"/>
                </a:lnTo>
              </a:path>
            </a:pathLst>
          </a:custGeom>
          <a:ln w="59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1456" y="3196316"/>
            <a:ext cx="8091169" cy="303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0F0A0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0F0A0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0F0A0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0F0A0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F60112F-820C-4E55-B3A0-11E5A01B7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0856" y="8822386"/>
            <a:ext cx="18973244" cy="392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837671" y="8003635"/>
            <a:ext cx="18596293" cy="1138773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37671" y="7307468"/>
            <a:ext cx="18596293" cy="609077"/>
          </a:xfrm>
        </p:spPr>
        <p:txBody>
          <a:bodyPr anchor="b"/>
          <a:lstStyle>
            <a:lvl1pPr marL="0" indent="0" algn="l">
              <a:buNone/>
              <a:defRPr sz="3958">
                <a:solidFill>
                  <a:schemeClr val="tx2">
                    <a:shade val="75000"/>
                  </a:schemeClr>
                </a:solidFill>
              </a:defRPr>
            </a:lvl1pPr>
            <a:lvl2pPr marL="753969" indent="0" algn="ctr">
              <a:buNone/>
            </a:lvl2pPr>
            <a:lvl3pPr marL="1507937" indent="0" algn="ctr">
              <a:buNone/>
            </a:lvl3pPr>
            <a:lvl4pPr marL="2261906" indent="0" algn="ctr">
              <a:buNone/>
            </a:lvl4pPr>
            <a:lvl5pPr marL="3015874" indent="0" algn="ctr">
              <a:buNone/>
            </a:lvl5pPr>
            <a:lvl6pPr marL="3769843" indent="0" algn="ctr">
              <a:buNone/>
            </a:lvl6pPr>
            <a:lvl7pPr marL="4523811" indent="0" algn="ctr">
              <a:buNone/>
            </a:lvl7pPr>
            <a:lvl8pPr marL="5277780" indent="0" algn="ctr">
              <a:buNone/>
            </a:lvl8pPr>
            <a:lvl9pPr marL="6031748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>
                <a16:creationId xmlns:a16="http://schemas.microsoft.com/office/drawing/2014/main" id="{D51F6914-57EA-4D1A-8352-62BB549D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ECEA-12F7-4D7A-88C5-EC4FD572873D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4C29C490-E12C-443D-96CA-C898BB6F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2097FD27-867C-4ECA-9D47-464BB067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93691" y="10675817"/>
            <a:ext cx="1668361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6E1C-3FEC-49DB-BAC5-3FCE87891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55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EAFBEB5-F940-4A8E-827D-B41F644B5703}"/>
              </a:ext>
            </a:extLst>
          </p:cNvPr>
          <p:cNvSpPr>
            <a:spLocks/>
          </p:cNvSpPr>
          <p:nvPr/>
        </p:nvSpPr>
        <p:spPr bwMode="auto">
          <a:xfrm flipV="1">
            <a:off x="-6980" y="5241046"/>
            <a:ext cx="2621213" cy="83773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506" y="1005275"/>
            <a:ext cx="14701121" cy="913648"/>
          </a:xfrm>
        </p:spPr>
        <p:txBody>
          <a:bodyPr/>
          <a:lstStyle>
            <a:lvl1pPr algn="l">
              <a:defRPr sz="593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9506" y="7180144"/>
            <a:ext cx="14701121" cy="2565735"/>
          </a:xfrm>
        </p:spPr>
        <p:txBody>
          <a:bodyPr anchor="ctr">
            <a:normAutofit/>
          </a:bodyPr>
          <a:lstStyle>
            <a:lvl1pPr marL="0" indent="0" algn="l">
              <a:buNone/>
              <a:defRPr sz="222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5476" indent="0">
              <a:buNone/>
              <a:defRPr sz="2226">
                <a:solidFill>
                  <a:schemeClr val="tx1">
                    <a:tint val="75000"/>
                  </a:schemeClr>
                </a:solidFill>
              </a:defRPr>
            </a:lvl2pPr>
            <a:lvl3pPr marL="1130953" indent="0">
              <a:buNone/>
              <a:defRPr sz="1979">
                <a:solidFill>
                  <a:schemeClr val="tx1">
                    <a:tint val="75000"/>
                  </a:schemeClr>
                </a:solidFill>
              </a:defRPr>
            </a:lvl3pPr>
            <a:lvl4pPr marL="1696429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4pPr>
            <a:lvl5pPr marL="2261906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5pPr>
            <a:lvl6pPr marL="2827382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6pPr>
            <a:lvl7pPr marL="3392858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7pPr>
            <a:lvl8pPr marL="3958335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8pPr>
            <a:lvl9pPr marL="452381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5B104A-4C98-4DF3-966C-74A1BF11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C540-81EE-43C0-909D-5BD43B41EC30}" type="datetime1">
              <a:rPr lang="ru-RU"/>
              <a:pPr>
                <a:defRPr/>
              </a:pPr>
              <a:t>03.04.2025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F4C03-D5D9-4B0D-96DA-3197C7A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8FD0D-7B0F-4299-A134-BF6C171C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66" y="5350999"/>
            <a:ext cx="128791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B980-015A-4BDC-976B-E25E90D55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696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663435" y="753957"/>
            <a:ext cx="19098895" cy="11387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>
            <a:extLst>
              <a:ext uri="{FF2B5EF4-FFF2-40B4-BE49-F238E27FC236}">
                <a16:creationId xmlns:a16="http://schemas.microsoft.com/office/drawing/2014/main" id="{E87F6F00-B2AE-4C0E-85C0-B85DFDF1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4279-FBDB-4B4C-BECD-F1868658139E}" type="datetimeFigureOut">
              <a:rPr lang="ru-RU"/>
              <a:pPr>
                <a:defRPr/>
              </a:pPr>
              <a:t>03.04.2025</a:t>
            </a:fld>
            <a:endParaRPr lang="ru-RU"/>
          </a:p>
        </p:txBody>
      </p:sp>
      <p:sp>
        <p:nvSpPr>
          <p:cNvPr id="4" name="Нижний колонтитул 27">
            <a:extLst>
              <a:ext uri="{FF2B5EF4-FFF2-40B4-BE49-F238E27FC236}">
                <a16:creationId xmlns:a16="http://schemas.microsoft.com/office/drawing/2014/main" id="{5DB53E5A-FADC-4CBD-A998-CCFC8393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81D3CF-99FE-4874-B66C-EDFCFC73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A6D4-7CD0-419A-A9E6-957707CEB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7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806" y="900651"/>
            <a:ext cx="4744720" cy="115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0F0A0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.sld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8604250" y="457200"/>
            <a:ext cx="10972800" cy="3361177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12700" marR="5080" algn="ctr">
              <a:spcBef>
                <a:spcPts val="2450"/>
              </a:spcBef>
            </a:pPr>
            <a:r>
              <a:rPr lang="ru-RU" sz="4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«И</a:t>
            </a:r>
            <a:r>
              <a:rPr lang="ru-RU" sz="4800" dirty="0">
                <a:solidFill>
                  <a:srgbClr val="FF0000"/>
                </a:solidFill>
                <a:latin typeface="LT Amber"/>
              </a:rPr>
              <a:t>зменения законодательства РФ</a:t>
            </a:r>
            <a:br>
              <a:rPr lang="ru-RU" sz="4800" dirty="0">
                <a:solidFill>
                  <a:srgbClr val="FF0000"/>
                </a:solidFill>
                <a:latin typeface="LT Amber"/>
              </a:rPr>
            </a:br>
            <a:r>
              <a:rPr lang="ru-RU" sz="4800" dirty="0">
                <a:solidFill>
                  <a:srgbClr val="FF0000"/>
                </a:solidFill>
                <a:latin typeface="LT Amber"/>
              </a:rPr>
              <a:t>в сфере инклюзивного образования.</a:t>
            </a:r>
            <a:br>
              <a:rPr lang="ru-RU" sz="4800" dirty="0">
                <a:solidFill>
                  <a:srgbClr val="FF0000"/>
                </a:solidFill>
                <a:latin typeface="LT Amber"/>
              </a:rPr>
            </a:br>
            <a:r>
              <a:rPr lang="ru-RU" sz="4800" dirty="0">
                <a:solidFill>
                  <a:srgbClr val="FF0000"/>
                </a:solidFill>
                <a:latin typeface="LT Amber"/>
              </a:rPr>
              <a:t>Управление изменениями 2025</a:t>
            </a:r>
            <a:r>
              <a:rPr lang="ru-RU" sz="4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»</a:t>
            </a:r>
            <a:br>
              <a:rPr lang="ru-RU" sz="5400" b="1" i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endParaRPr sz="5400" dirty="0">
              <a:latin typeface="LT Amb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7243" y="7144609"/>
            <a:ext cx="2175510" cy="91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58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45F70-B0E9-4F58-803D-3F6CC49D386A}"/>
              </a:ext>
            </a:extLst>
          </p:cNvPr>
          <p:cNvSpPr/>
          <p:nvPr/>
        </p:nvSpPr>
        <p:spPr>
          <a:xfrm>
            <a:off x="9442450" y="3761849"/>
            <a:ext cx="1066165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Дробышева   Елена   Александровна </a:t>
            </a:r>
            <a:br>
              <a:rPr lang="ru-RU" sz="2800" b="1" i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Директор АНО ДПО «Научно-практический центр «Общественная дипломатия»,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федеральный эксперт в сфере инклюзивного образования,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главный внештатный дефектолог министерства образования и науки республики Марий-Эл,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 почетный эксперт института педагогики, психологии и дефектологии ЧГПУ,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федеральный эксперт Национальной Родительской Ассоциации,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председатель Общественного совета при Министерстве культуры Саратовской области, </a:t>
            </a:r>
          </a:p>
          <a:p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заместитель председателя Общественного совета при Министерстве образования Саратовской области,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заместитель председателя Гильдии психологов и педагогов при Торгово-промышленной палате Саратовской области,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спикер Эльбрусской переговорной площадки</a:t>
            </a:r>
            <a:r>
              <a:rPr lang="ru-RU" sz="2800" dirty="0">
                <a:solidFill>
                  <a:schemeClr val="bg1"/>
                </a:solidFill>
                <a:latin typeface="LT Amber"/>
              </a:rPr>
              <a:t> </a:t>
            </a:r>
            <a:br>
              <a:rPr lang="ru-RU" sz="2800" b="1" i="1" dirty="0">
                <a:solidFill>
                  <a:schemeClr val="bg1"/>
                </a:solidFill>
                <a:latin typeface="LT Amber"/>
              </a:rPr>
            </a:br>
            <a:br>
              <a:rPr lang="ru-RU" sz="1800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Рисунок 5" descr="Изображение выглядит как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BB667E8D-7D4A-45FE-A151-078D6F18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4" y="0"/>
            <a:ext cx="3154878" cy="3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0A15CCB-2DDF-4A61-B41B-5F26FE67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3C09575-3C7C-4455-8C88-AB13932F5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5588"/>
              </p:ext>
            </p:extLst>
          </p:nvPr>
        </p:nvGraphicFramePr>
        <p:xfrm>
          <a:off x="1974850" y="3209399"/>
          <a:ext cx="5486400" cy="381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4" imgW="4570530" imgH="3427618" progId="PowerPoint.Slide.12">
                  <p:embed/>
                </p:oleObj>
              </mc:Choice>
              <mc:Fallback>
                <p:oleObj name="Slide" r:id="rId4" imgW="4570530" imgH="342761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209399"/>
                        <a:ext cx="5486400" cy="381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Logo_350p-150x150">
            <a:extLst>
              <a:ext uri="{FF2B5EF4-FFF2-40B4-BE49-F238E27FC236}">
                <a16:creationId xmlns:a16="http://schemas.microsoft.com/office/drawing/2014/main" id="{E8BA8CB1-12CB-4245-8782-64BE4CEECD9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3650" y="0"/>
            <a:ext cx="3352800" cy="30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">
            <a:extLst>
              <a:ext uri="{FF2B5EF4-FFF2-40B4-BE49-F238E27FC236}">
                <a16:creationId xmlns:a16="http://schemas.microsoft.com/office/drawing/2014/main" id="{88EF1FA4-0724-4162-9E09-284235C1F6A4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-365125"/>
            <a:ext cx="13334999" cy="10535687"/>
            <a:chOff x="18197" y="-82477"/>
            <a:chExt cx="9060297" cy="123187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929B164-5A29-4BB9-9215-2E3F1D9259C8}"/>
                </a:ext>
              </a:extLst>
            </p:cNvPr>
            <p:cNvSpPr/>
            <p:nvPr/>
          </p:nvSpPr>
          <p:spPr>
            <a:xfrm>
              <a:off x="1107615" y="16142"/>
              <a:ext cx="7970879" cy="1133257"/>
            </a:xfrm>
            <a:prstGeom prst="rect">
              <a:avLst/>
            </a:prstGeom>
            <a:solidFill>
              <a:srgbClr val="6BC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534" name="Заголовок 1">
              <a:extLst>
                <a:ext uri="{FF2B5EF4-FFF2-40B4-BE49-F238E27FC236}">
                  <a16:creationId xmlns:a16="http://schemas.microsoft.com/office/drawing/2014/main" id="{45E5B53F-3C91-4C39-B07A-DACC39318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" y="-82477"/>
              <a:ext cx="9060297" cy="63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596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ru-RU" altLang="ru-RU" sz="6596" b="1" dirty="0">
                  <a:solidFill>
                    <a:schemeClr val="bg1"/>
                  </a:solidFill>
                  <a:latin typeface="LT Amber"/>
                  <a:cs typeface="Times New Roman" panose="02020603050405020304" pitchFamily="18" charset="0"/>
                </a:rPr>
                <a:t>ФАОП ДО ОВЗ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596" dirty="0">
                  <a:latin typeface="LT Amber"/>
                  <a:cs typeface="Times New Roman" panose="02020603050405020304" pitchFamily="18" charset="0"/>
                </a:rPr>
                <a:t>        Приказ № 1022  от 24.11.2022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endParaRPr lang="ru-RU" altLang="ru-RU" sz="65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endParaRPr lang="ru-RU" altLang="ru-RU" sz="6596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59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Объект 4">
            <a:extLst>
              <a:ext uri="{FF2B5EF4-FFF2-40B4-BE49-F238E27FC236}">
                <a16:creationId xmlns:a16="http://schemas.microsoft.com/office/drawing/2014/main" id="{B82A03B6-934F-4BEA-91A3-323E96F9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641" y="6767287"/>
            <a:ext cx="11992624" cy="75918"/>
          </a:xfrm>
        </p:spPr>
        <p:txBody>
          <a:bodyPr rtlCol="0">
            <a:normAutofit fontScale="25000" lnSpcReduction="20000"/>
          </a:bodyPr>
          <a:lstStyle/>
          <a:p>
            <a:pPr algn="ctr">
              <a:defRPr/>
            </a:pPr>
            <a:endParaRPr lang="ru-RU" altLang="ru-RU" sz="39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94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8CF9E66A-E8D4-4484-BE7C-1C6862C8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80" y="3063875"/>
            <a:ext cx="11708070" cy="78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0D6D29A8-C9EC-4D5E-B693-738BEB74BF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9D0C-0C65-4A66-BBE1-736D3C7A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0" y="1023560"/>
            <a:ext cx="12192001" cy="102857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Терминология: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ru-RU" sz="4400" dirty="0"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АООП -</a:t>
            </a:r>
            <a:r>
              <a:rPr 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адаптированная основная общеобразовательная программа (для конкретной нозологической группы детей с ОВЗ)</a:t>
            </a:r>
            <a:br>
              <a:rPr 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ФАОП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ДО ОВЗ </a:t>
            </a:r>
            <a:r>
              <a:rPr 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– ФЕДЕРАЛЬНАЯ адаптированная образовательная программа ДОШКОЛЬНОГО образования для детей с ОВЗ</a:t>
            </a:r>
            <a:br>
              <a:rPr 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АОП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- адаптированная образовательная программа (для конкретного ребенка с ОВЗ)</a:t>
            </a:r>
            <a:br>
              <a:rPr lang="ru-RU" sz="3958" dirty="0">
                <a:solidFill>
                  <a:schemeClr val="tx1"/>
                </a:solidFill>
              </a:rPr>
            </a:br>
            <a:br>
              <a:rPr lang="ru-RU" sz="3958" dirty="0"/>
            </a:br>
            <a:endParaRPr lang="ru-RU" sz="3958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BF1F6-7096-4B4A-8763-125F9F82D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392100" y="9071043"/>
            <a:ext cx="12953394" cy="70683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D6F2066-1B2B-4AC5-B9E3-1558AF5552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D8BFB-80CF-4A46-888E-05E95B0C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E7ABB-5139-4C17-B57F-B1CB077D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2454275"/>
            <a:ext cx="13792200" cy="6367769"/>
          </a:xfrm>
        </p:spPr>
        <p:txBody>
          <a:bodyPr/>
          <a:lstStyle/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ФГОС ДО, определяя требования к структуре ФАОП ДО,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условиям и результатам ее освоения, </a:t>
            </a:r>
            <a:r>
              <a:rPr lang="ru-RU" sz="395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не содержит требований </a:t>
            </a:r>
            <a:r>
              <a:rPr lang="ru-RU" sz="3958" dirty="0">
                <a:latin typeface="LT Amber"/>
                <a:cs typeface="Times New Roman" panose="02020603050405020304" pitchFamily="18" charset="0"/>
              </a:rPr>
              <a:t>к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такой учебно-методической документации как учебный план,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учебный календарный график, рабочие программы. 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Освоение ФАОП ДО </a:t>
            </a:r>
            <a:r>
              <a:rPr lang="ru-RU" sz="3958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не сопровождается проведением промежуточных аттестаций и итоговой аттестации обучающихся</a:t>
            </a:r>
            <a:r>
              <a:rPr lang="ru-RU" sz="3958" dirty="0">
                <a:latin typeface="LT Amber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Соответственно ФАОП </a:t>
            </a:r>
            <a:r>
              <a:rPr lang="ru-RU" sz="395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не содержит </a:t>
            </a:r>
            <a:r>
              <a:rPr lang="ru-RU" sz="3958" dirty="0">
                <a:latin typeface="LT Amber"/>
                <a:cs typeface="Times New Roman" panose="02020603050405020304" pitchFamily="18" charset="0"/>
              </a:rPr>
              <a:t>данных учебно-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методических материалов.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AA92D5F-74EA-4F61-A12A-1B9932E421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object 2">
            <a:extLst>
              <a:ext uri="{FF2B5EF4-FFF2-40B4-BE49-F238E27FC236}">
                <a16:creationId xmlns:a16="http://schemas.microsoft.com/office/drawing/2014/main" id="{7CC82E3C-2B03-4E4C-B524-6F9236F1BC35}"/>
              </a:ext>
            </a:extLst>
          </p:cNvPr>
          <p:cNvGrpSpPr>
            <a:grpSpLocks/>
          </p:cNvGrpSpPr>
          <p:nvPr/>
        </p:nvGrpSpPr>
        <p:grpSpPr bwMode="auto">
          <a:xfrm>
            <a:off x="603251" y="875315"/>
            <a:ext cx="13106400" cy="9459129"/>
            <a:chOff x="0" y="0"/>
            <a:chExt cx="11642725" cy="6805930"/>
          </a:xfrm>
        </p:grpSpPr>
        <p:pic>
          <p:nvPicPr>
            <p:cNvPr id="25612" name="object 3">
              <a:extLst>
                <a:ext uri="{FF2B5EF4-FFF2-40B4-BE49-F238E27FC236}">
                  <a16:creationId xmlns:a16="http://schemas.microsoft.com/office/drawing/2014/main" id="{7814A1CD-D4A8-44FD-8D03-55CDACB90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634" y="2426334"/>
              <a:ext cx="2530474" cy="406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object 4">
              <a:extLst>
                <a:ext uri="{FF2B5EF4-FFF2-40B4-BE49-F238E27FC236}">
                  <a16:creationId xmlns:a16="http://schemas.microsoft.com/office/drawing/2014/main" id="{D2F8C10D-4ACD-4828-AC25-CA4DF8A44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42724" cy="680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84F9ADE-FBC7-4250-8C0E-D5880860E4E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746251" y="1737375"/>
            <a:ext cx="2514600" cy="139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3771" rIns="0" bIns="0">
            <a:spAutoFit/>
          </a:bodyPr>
          <a:lstStyle>
            <a:lvl1pPr marL="193675" indent="-1841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lnSpc>
                <a:spcPts val="5318"/>
              </a:lnSpc>
              <a:spcBef>
                <a:spcPts val="269"/>
              </a:spcBef>
              <a:buClrTx/>
              <a:buSzTx/>
              <a:buNone/>
            </a:pPr>
            <a:r>
              <a:rPr lang="ru-RU" altLang="ru-RU" sz="445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 ФАОП?</a:t>
            </a:r>
            <a:endParaRPr lang="ru-RU" altLang="ru-RU" sz="445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8F79D2C-33B5-4677-8026-F0CE7641F8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0738" y="1737374"/>
            <a:ext cx="2848595" cy="1836079"/>
          </a:xfrm>
        </p:spPr>
        <p:txBody>
          <a:bodyPr wrap="square" lIns="0" tIns="14922" rIns="0" bIns="0" rtlCol="0">
            <a:spAutoFit/>
          </a:bodyPr>
          <a:lstStyle/>
          <a:p>
            <a:pPr marL="785" algn="ctr">
              <a:lnSpc>
                <a:spcPts val="4725"/>
              </a:lnSpc>
              <a:spcBef>
                <a:spcPts val="117"/>
              </a:spcBef>
              <a:defRPr/>
            </a:pPr>
            <a:r>
              <a:rPr sz="3958" spc="-7" dirty="0">
                <a:solidFill>
                  <a:srgbClr val="006EC0"/>
                </a:solidFill>
              </a:rPr>
              <a:t>Зачем</a:t>
            </a:r>
            <a:endParaRPr sz="3958" dirty="0"/>
          </a:p>
          <a:p>
            <a:pPr marL="14923" marR="6283" algn="ctr">
              <a:lnSpc>
                <a:spcPts val="4725"/>
              </a:lnSpc>
              <a:spcBef>
                <a:spcPts val="112"/>
              </a:spcBef>
              <a:defRPr/>
            </a:pPr>
            <a:r>
              <a:rPr sz="3958" spc="-7" dirty="0" err="1">
                <a:solidFill>
                  <a:srgbClr val="006EC0"/>
                </a:solidFill>
              </a:rPr>
              <a:t>в</a:t>
            </a:r>
            <a:r>
              <a:rPr sz="3958" spc="7" dirty="0" err="1">
                <a:solidFill>
                  <a:srgbClr val="006EC0"/>
                </a:solidFill>
              </a:rPr>
              <a:t>н</a:t>
            </a:r>
            <a:r>
              <a:rPr sz="3958" spc="-13" dirty="0" err="1">
                <a:solidFill>
                  <a:srgbClr val="006EC0"/>
                </a:solidFill>
              </a:rPr>
              <a:t>е</a:t>
            </a:r>
            <a:r>
              <a:rPr sz="3958" spc="-25" dirty="0" err="1">
                <a:solidFill>
                  <a:srgbClr val="006EC0"/>
                </a:solidFill>
              </a:rPr>
              <a:t>др</a:t>
            </a:r>
            <a:r>
              <a:rPr lang="ru-RU" sz="3958" spc="-49" dirty="0">
                <a:solidFill>
                  <a:srgbClr val="006EC0"/>
                </a:solidFill>
              </a:rPr>
              <a:t>или</a:t>
            </a:r>
            <a:r>
              <a:rPr sz="3958" spc="-13" dirty="0">
                <a:solidFill>
                  <a:srgbClr val="006EC0"/>
                </a:solidFill>
              </a:rPr>
              <a:t>  </a:t>
            </a:r>
            <a:r>
              <a:rPr sz="3958" spc="-7" dirty="0">
                <a:solidFill>
                  <a:srgbClr val="006EC0"/>
                </a:solidFill>
              </a:rPr>
              <a:t>ФАОП?</a:t>
            </a:r>
            <a:endParaRPr sz="3958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B837563-E2CF-4C84-9BF2-8D94DDA4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1463675"/>
            <a:ext cx="3657601" cy="18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1205" rIns="0" bIns="0">
            <a:spAutoFit/>
          </a:bodyPr>
          <a:lstStyle>
            <a:lvl1pPr marL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99000"/>
              </a:lnSpc>
              <a:spcBef>
                <a:spcPts val="165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00A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чем СХОДСТВО и  отличие ПАООП и  ФАОП ?</a:t>
            </a:r>
            <a:endParaRPr lang="ru-RU" altLang="ru-RU" sz="29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82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00A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Сравним!</a:t>
            </a:r>
            <a:endParaRPr lang="ru-RU" altLang="ru-RU" sz="29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A269227-5DCC-447A-A051-CE74C8503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1" y="4664075"/>
            <a:ext cx="2973347" cy="20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7279" rIns="0" bIns="0">
            <a:spAutoFit/>
          </a:bodyPr>
          <a:lstStyle>
            <a:lvl1pPr marL="98425" indent="-476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ts val="145"/>
              </a:spcBef>
              <a:buClrTx/>
              <a:buSzTx/>
              <a:buNone/>
            </a:pPr>
            <a:r>
              <a:rPr lang="ru-RU" altLang="ru-RU" sz="329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Сколько АОП ДО  надо составить  ДОУ?</a:t>
            </a:r>
            <a:endParaRPr lang="ru-RU" altLang="ru-RU" sz="329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A7D1817-A4BE-4EB8-AB71-C7319A4E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4278001"/>
            <a:ext cx="3276601" cy="228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5707" rIns="0" bIns="0">
            <a:spAutoFit/>
          </a:bodyPr>
          <a:lstStyle>
            <a:lvl1pPr marL="7938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ts val="3546"/>
              </a:lnSpc>
              <a:spcBef>
                <a:spcPts val="269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00A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ФАОП – это программа  максимум?</a:t>
            </a:r>
            <a:endParaRPr lang="ru-RU" altLang="ru-RU" sz="29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504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00A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минимум?</a:t>
            </a:r>
            <a:endParaRPr lang="ru-RU" altLang="ru-RU" sz="29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4"/>
              </a:spcBef>
              <a:buClrTx/>
              <a:buSzTx/>
              <a:buNone/>
            </a:pPr>
            <a:endParaRPr lang="ru-RU" altLang="ru-RU" sz="29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C52C1C0-3627-4D6B-B254-E8FD82BC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7903456"/>
            <a:ext cx="2592348" cy="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2986" rIns="0" bIns="0">
            <a:spAutoFit/>
          </a:bodyPr>
          <a:lstStyle>
            <a:lvl1pPr marL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ts val="3546"/>
              </a:lnSpc>
              <a:spcBef>
                <a:spcPts val="269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6E2E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Части</a:t>
            </a:r>
          </a:p>
          <a:p>
            <a:pPr algn="ctr">
              <a:lnSpc>
                <a:spcPts val="3546"/>
              </a:lnSpc>
              <a:spcBef>
                <a:spcPts val="269"/>
              </a:spcBef>
              <a:buClrTx/>
              <a:buSzTx/>
              <a:buNone/>
            </a:pPr>
            <a:r>
              <a:rPr lang="ru-RU" altLang="ru-RU" sz="2968" b="1" dirty="0">
                <a:solidFill>
                  <a:srgbClr val="6E2E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ФАОП  </a:t>
            </a:r>
          </a:p>
        </p:txBody>
      </p:sp>
      <p:sp>
        <p:nvSpPr>
          <p:cNvPr id="25609" name="object 11">
            <a:extLst>
              <a:ext uri="{FF2B5EF4-FFF2-40B4-BE49-F238E27FC236}">
                <a16:creationId xmlns:a16="http://schemas.microsoft.com/office/drawing/2014/main" id="{170B76A1-33B1-41CA-8DDB-394BB97A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755" y="7903457"/>
            <a:ext cx="3680775" cy="48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986" rIns="0" bIns="0">
            <a:spAutoFit/>
          </a:bodyPr>
          <a:lstStyle>
            <a:lvl1pPr marL="7938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ts val="3546"/>
              </a:lnSpc>
              <a:spcBef>
                <a:spcPts val="269"/>
              </a:spcBef>
              <a:buClrTx/>
              <a:buSzTx/>
              <a:buNone/>
            </a:pPr>
            <a:endParaRPr lang="ru-RU" altLang="ru-RU" sz="2968" b="1">
              <a:solidFill>
                <a:srgbClr val="6E2E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173EA48A-C402-4D2B-A26E-455DA15038E5}"/>
              </a:ext>
            </a:extLst>
          </p:cNvPr>
          <p:cNvSpPr/>
          <p:nvPr/>
        </p:nvSpPr>
        <p:spPr>
          <a:xfrm>
            <a:off x="5155735" y="9926409"/>
            <a:ext cx="4038600" cy="11430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1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LT Amber"/>
                <a:cs typeface="Calibri" panose="020F0502020204030204" pitchFamily="34" charset="0"/>
              </a:rPr>
              <a:t>Это надо знать!</a:t>
            </a:r>
            <a:endParaRPr lang="ru-RU" altLang="ru-RU" sz="3200" dirty="0">
              <a:solidFill>
                <a:schemeClr val="bg1"/>
              </a:solidFill>
              <a:latin typeface="LT Amber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4D832C-A8E0-492B-88E5-E993949C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473" y="7525614"/>
            <a:ext cx="3390282" cy="195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ts val="145"/>
              </a:spcBef>
              <a:buClrTx/>
              <a:buSzTx/>
              <a:buNone/>
            </a:pPr>
            <a:r>
              <a:rPr lang="ru-RU" altLang="ru-RU" sz="2400" b="1" dirty="0">
                <a:solidFill>
                  <a:srgbClr val="6E2E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ФАОП – это часть  единого содержания  дошкольного образования? </a:t>
            </a:r>
          </a:p>
          <a:p>
            <a:pPr algn="ctr">
              <a:spcBef>
                <a:spcPts val="145"/>
              </a:spcBef>
              <a:buClrTx/>
              <a:buSzTx/>
              <a:buNone/>
            </a:pPr>
            <a:r>
              <a:rPr lang="ru-RU" altLang="ru-RU" sz="2400" b="1" dirty="0">
                <a:solidFill>
                  <a:srgbClr val="6E2E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нет?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85CA4F7C-B66F-4B6A-A69B-82941943926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7A8A2-57F0-405C-95C3-FF7854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5DE9A-8804-471C-B8A3-1B4A1FDE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1" y="1616076"/>
            <a:ext cx="11125199" cy="8092665"/>
          </a:xfrm>
        </p:spPr>
        <p:txBody>
          <a:bodyPr/>
          <a:lstStyle/>
          <a:p>
            <a:pPr algn="ctr">
              <a:defRPr/>
            </a:pPr>
            <a:r>
              <a:rPr lang="ru-RU" sz="4617" dirty="0">
                <a:latin typeface="LT Amber"/>
                <a:cs typeface="Times New Roman" panose="02020603050405020304" pitchFamily="18" charset="0"/>
              </a:rPr>
              <a:t>Воспитанники с ОВЗ, завершившие обучение по АОП ДО, при переходе на уровень начального общего образования могут</a:t>
            </a:r>
          </a:p>
          <a:p>
            <a:pPr algn="ctr">
              <a:defRPr/>
            </a:pPr>
            <a:r>
              <a:rPr lang="ru-RU" sz="4617" dirty="0">
                <a:latin typeface="LT Amber"/>
                <a:cs typeface="Times New Roman" panose="02020603050405020304" pitchFamily="18" charset="0"/>
              </a:rPr>
              <a:t>продолжить обучение как по основной образовательной программе начального общего образования (ООП НОО), так и по адаптированной основной общеобразовательной программе начального общего образования (АООП НОО).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E78706C-0B0A-4298-8D71-2A642F54B7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637B81-F767-4BD8-9EC3-62A0C4194FE0}"/>
              </a:ext>
            </a:extLst>
          </p:cNvPr>
          <p:cNvSpPr/>
          <p:nvPr/>
        </p:nvSpPr>
        <p:spPr>
          <a:xfrm>
            <a:off x="1" y="3099601"/>
            <a:ext cx="15690850" cy="8225458"/>
          </a:xfrm>
          <a:custGeom>
            <a:avLst/>
            <a:gdLst/>
            <a:ahLst/>
            <a:cxnLst/>
            <a:rect l="l" t="t" r="r" b="b"/>
            <a:pathLst>
              <a:path w="18291175" h="8244205">
                <a:moveTo>
                  <a:pt x="0" y="8243766"/>
                </a:moveTo>
                <a:lnTo>
                  <a:pt x="18291107" y="8243766"/>
                </a:lnTo>
                <a:lnTo>
                  <a:pt x="18291107" y="0"/>
                </a:lnTo>
                <a:lnTo>
                  <a:pt x="0" y="0"/>
                </a:lnTo>
                <a:lnTo>
                  <a:pt x="0" y="824376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ED482B-B73C-4CD7-9F26-AD59120442EE}"/>
              </a:ext>
            </a:extLst>
          </p:cNvPr>
          <p:cNvSpPr/>
          <p:nvPr/>
        </p:nvSpPr>
        <p:spPr>
          <a:xfrm>
            <a:off x="1" y="-16345"/>
            <a:ext cx="15690850" cy="2526917"/>
          </a:xfrm>
          <a:custGeom>
            <a:avLst/>
            <a:gdLst/>
            <a:ahLst/>
            <a:cxnLst/>
            <a:rect l="l" t="t" r="r" b="b"/>
            <a:pathLst>
              <a:path w="18291175" h="1660525">
                <a:moveTo>
                  <a:pt x="0" y="1660171"/>
                </a:moveTo>
                <a:lnTo>
                  <a:pt x="18291107" y="1660171"/>
                </a:lnTo>
                <a:lnTo>
                  <a:pt x="18291107" y="0"/>
                </a:lnTo>
                <a:lnTo>
                  <a:pt x="0" y="0"/>
                </a:lnTo>
                <a:lnTo>
                  <a:pt x="0" y="166017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27652" name="object 4">
            <a:extLst>
              <a:ext uri="{FF2B5EF4-FFF2-40B4-BE49-F238E27FC236}">
                <a16:creationId xmlns:a16="http://schemas.microsoft.com/office/drawing/2014/main" id="{EB8C0723-2E70-4F1F-9F90-2DDD5BEDDA5C}"/>
              </a:ext>
            </a:extLst>
          </p:cNvPr>
          <p:cNvSpPr>
            <a:spLocks/>
          </p:cNvSpPr>
          <p:nvPr/>
        </p:nvSpPr>
        <p:spPr bwMode="auto">
          <a:xfrm>
            <a:off x="4910654" y="3157195"/>
            <a:ext cx="5369996" cy="8152156"/>
          </a:xfrm>
          <a:custGeom>
            <a:avLst/>
            <a:gdLst>
              <a:gd name="T0" fmla="*/ 10477 w 4220845"/>
              <a:gd name="T1" fmla="*/ 17888 h 8241030"/>
              <a:gd name="T2" fmla="*/ 0 w 4220845"/>
              <a:gd name="T3" fmla="*/ 17888 h 8241030"/>
              <a:gd name="T4" fmla="*/ 0 w 4220845"/>
              <a:gd name="T5" fmla="*/ 0 h 8241030"/>
              <a:gd name="T6" fmla="*/ 10477 w 4220845"/>
              <a:gd name="T7" fmla="*/ 0 h 8241030"/>
              <a:gd name="T8" fmla="*/ 10477 w 4220845"/>
              <a:gd name="T9" fmla="*/ 17888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20845" h="8241030">
                <a:moveTo>
                  <a:pt x="4220291" y="8240524"/>
                </a:moveTo>
                <a:lnTo>
                  <a:pt x="0" y="8240524"/>
                </a:lnTo>
                <a:lnTo>
                  <a:pt x="0" y="0"/>
                </a:lnTo>
                <a:lnTo>
                  <a:pt x="4220291" y="0"/>
                </a:lnTo>
                <a:lnTo>
                  <a:pt x="4220291" y="8240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3" name="object 5">
            <a:extLst>
              <a:ext uri="{FF2B5EF4-FFF2-40B4-BE49-F238E27FC236}">
                <a16:creationId xmlns:a16="http://schemas.microsoft.com/office/drawing/2014/main" id="{8BED3679-6344-4AD1-BE92-0B5883AEF7CB}"/>
              </a:ext>
            </a:extLst>
          </p:cNvPr>
          <p:cNvSpPr>
            <a:spLocks/>
          </p:cNvSpPr>
          <p:nvPr/>
        </p:nvSpPr>
        <p:spPr bwMode="auto">
          <a:xfrm>
            <a:off x="1" y="3099600"/>
            <a:ext cx="4910652" cy="8209750"/>
          </a:xfrm>
          <a:custGeom>
            <a:avLst/>
            <a:gdLst>
              <a:gd name="T0" fmla="*/ 21424 w 4220845"/>
              <a:gd name="T1" fmla="*/ 19465 h 8241030"/>
              <a:gd name="T2" fmla="*/ 0 w 4220845"/>
              <a:gd name="T3" fmla="*/ 19465 h 8241030"/>
              <a:gd name="T4" fmla="*/ 0 w 4220845"/>
              <a:gd name="T5" fmla="*/ 0 h 8241030"/>
              <a:gd name="T6" fmla="*/ 21424 w 4220845"/>
              <a:gd name="T7" fmla="*/ 0 h 8241030"/>
              <a:gd name="T8" fmla="*/ 21424 w 4220845"/>
              <a:gd name="T9" fmla="*/ 19465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20845" h="8241030">
                <a:moveTo>
                  <a:pt x="4220292" y="8240605"/>
                </a:moveTo>
                <a:lnTo>
                  <a:pt x="0" y="8240605"/>
                </a:lnTo>
                <a:lnTo>
                  <a:pt x="0" y="0"/>
                </a:lnTo>
                <a:lnTo>
                  <a:pt x="4220292" y="0"/>
                </a:lnTo>
                <a:lnTo>
                  <a:pt x="4220292" y="8240605"/>
                </a:lnTo>
                <a:close/>
              </a:path>
            </a:pathLst>
          </a:custGeom>
          <a:solidFill>
            <a:srgbClr val="CC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4" name="object 6">
            <a:extLst>
              <a:ext uri="{FF2B5EF4-FFF2-40B4-BE49-F238E27FC236}">
                <a16:creationId xmlns:a16="http://schemas.microsoft.com/office/drawing/2014/main" id="{E03C690A-E88E-49A0-89BB-0BD6B43206CD}"/>
              </a:ext>
            </a:extLst>
          </p:cNvPr>
          <p:cNvSpPr>
            <a:spLocks/>
          </p:cNvSpPr>
          <p:nvPr/>
        </p:nvSpPr>
        <p:spPr bwMode="auto">
          <a:xfrm>
            <a:off x="10215014" y="3099600"/>
            <a:ext cx="5369997" cy="8209750"/>
          </a:xfrm>
          <a:custGeom>
            <a:avLst/>
            <a:gdLst>
              <a:gd name="T0" fmla="*/ 8971 w 4316094"/>
              <a:gd name="T1" fmla="*/ 19465 h 8241030"/>
              <a:gd name="T2" fmla="*/ 0 w 4316094"/>
              <a:gd name="T3" fmla="*/ 19465 h 8241030"/>
              <a:gd name="T4" fmla="*/ 0 w 4316094"/>
              <a:gd name="T5" fmla="*/ 0 h 8241030"/>
              <a:gd name="T6" fmla="*/ 8971 w 4316094"/>
              <a:gd name="T7" fmla="*/ 0 h 8241030"/>
              <a:gd name="T8" fmla="*/ 8971 w 4316094"/>
              <a:gd name="T9" fmla="*/ 19465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16094" h="8241030">
                <a:moveTo>
                  <a:pt x="4315558" y="8240605"/>
                </a:moveTo>
                <a:lnTo>
                  <a:pt x="0" y="8240605"/>
                </a:lnTo>
                <a:lnTo>
                  <a:pt x="0" y="0"/>
                </a:lnTo>
                <a:lnTo>
                  <a:pt x="4315558" y="0"/>
                </a:lnTo>
                <a:lnTo>
                  <a:pt x="4315558" y="8240605"/>
                </a:lnTo>
                <a:close/>
              </a:path>
            </a:pathLst>
          </a:custGeom>
          <a:solidFill>
            <a:srgbClr val="CC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493D0DF-E31A-4B2B-9013-1B988956A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2244" y="764424"/>
            <a:ext cx="10002606" cy="1231372"/>
          </a:xfrm>
        </p:spPr>
        <p:txBody>
          <a:bodyPr wrap="square" lIns="0" tIns="13090" rIns="0" bIns="0" rtlCol="0">
            <a:spAutoFit/>
          </a:bodyPr>
          <a:lstStyle/>
          <a:p>
            <a:pPr marL="10472" algn="ctr">
              <a:spcBef>
                <a:spcPts val="104"/>
              </a:spcBef>
              <a:defRPr/>
            </a:pPr>
            <a:r>
              <a:rPr sz="3958" spc="-1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3958" spc="-19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958" spc="-2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958" spc="-13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</a:t>
            </a:r>
            <a:r>
              <a:rPr lang="ru-RU" sz="3958" spc="-13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</a:t>
            </a:r>
            <a:r>
              <a:rPr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958" spc="-2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958" spc="-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sz="3958" spc="-2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958" spc="-2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958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958" spc="-66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958" spc="-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spc="-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958" spc="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3958" spc="-2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958" spc="-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395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A6B6697-EA01-4DD7-B733-055633C4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057713"/>
            <a:ext cx="4413248" cy="76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949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Федеральный закон  от 08.08.2024г.</a:t>
            </a:r>
          </a:p>
          <a:p>
            <a:pPr algn="ctr">
              <a:spcBef>
                <a:spcPts val="206"/>
              </a:spcBef>
              <a:buClrTx/>
              <a:buSz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№ 315-ФЗ</a:t>
            </a: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«О внесении изменений в Федеральный закон "Об образовании в Российской Федерации"</a:t>
            </a: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9BA3DF6-1739-4969-BE08-4B09EED7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057713"/>
            <a:ext cx="3615251" cy="69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090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</a:t>
            </a:r>
            <a:r>
              <a:rPr lang="ru-RU" alt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России от 01.11.2024 № 763 «Об утверждении Положения о психолого- медико-педагогической комиссии»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B5082DA-F18C-418F-98ED-9A88E5B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739" y="3673475"/>
            <a:ext cx="4963563" cy="70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613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</a:t>
            </a:r>
            <a:r>
              <a:rPr lang="ru-RU" altLang="ru-RU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России от 06.11.2024 № 778 «Об утверждении типового порядка организации деятельности по оказанию психолого- педагогической, медицинской и социальной помощи, в том числе типового порядка деятельности центра психолого- педагогической, медицинской и социальной помощи»</a:t>
            </a:r>
          </a:p>
        </p:txBody>
      </p:sp>
      <p:sp>
        <p:nvSpPr>
          <p:cNvPr id="27659" name="object 15">
            <a:extLst>
              <a:ext uri="{FF2B5EF4-FFF2-40B4-BE49-F238E27FC236}">
                <a16:creationId xmlns:a16="http://schemas.microsoft.com/office/drawing/2014/main" id="{E44B2736-5196-4AD2-AB6F-2DFF2E9CDB60}"/>
              </a:ext>
            </a:extLst>
          </p:cNvPr>
          <p:cNvSpPr>
            <a:spLocks/>
          </p:cNvSpPr>
          <p:nvPr/>
        </p:nvSpPr>
        <p:spPr bwMode="auto">
          <a:xfrm>
            <a:off x="1" y="2568167"/>
            <a:ext cx="15690850" cy="489546"/>
          </a:xfrm>
          <a:custGeom>
            <a:avLst/>
            <a:gdLst>
              <a:gd name="T0" fmla="*/ 4464 w 18291810"/>
              <a:gd name="T1" fmla="*/ 4 h 391160"/>
              <a:gd name="T2" fmla="*/ 4462 w 18291810"/>
              <a:gd name="T3" fmla="*/ 4 h 391160"/>
              <a:gd name="T4" fmla="*/ 4462 w 18291810"/>
              <a:gd name="T5" fmla="*/ 2 h 391160"/>
              <a:gd name="T6" fmla="*/ 4459 w 18291810"/>
              <a:gd name="T7" fmla="*/ 2 h 391160"/>
              <a:gd name="T8" fmla="*/ 4459 w 18291810"/>
              <a:gd name="T9" fmla="*/ 0 h 391160"/>
              <a:gd name="T10" fmla="*/ 0 w 18291810"/>
              <a:gd name="T11" fmla="*/ 0 h 391160"/>
              <a:gd name="T12" fmla="*/ 0 w 18291810"/>
              <a:gd name="T13" fmla="*/ 2 h 391160"/>
              <a:gd name="T14" fmla="*/ 0 w 18291810"/>
              <a:gd name="T15" fmla="*/ 4 h 391160"/>
              <a:gd name="T16" fmla="*/ 0 w 18291810"/>
              <a:gd name="T17" fmla="*/ 615 h 391160"/>
              <a:gd name="T18" fmla="*/ 0 w 18291810"/>
              <a:gd name="T19" fmla="*/ 617 h 391160"/>
              <a:gd name="T20" fmla="*/ 0 w 18291810"/>
              <a:gd name="T21" fmla="*/ 619 h 391160"/>
              <a:gd name="T22" fmla="*/ 0 w 18291810"/>
              <a:gd name="T23" fmla="*/ 621 h 391160"/>
              <a:gd name="T24" fmla="*/ 4456 w 18291810"/>
              <a:gd name="T25" fmla="*/ 621 h 391160"/>
              <a:gd name="T26" fmla="*/ 4456 w 18291810"/>
              <a:gd name="T27" fmla="*/ 619 h 391160"/>
              <a:gd name="T28" fmla="*/ 4461 w 18291810"/>
              <a:gd name="T29" fmla="*/ 619 h 391160"/>
              <a:gd name="T30" fmla="*/ 4461 w 18291810"/>
              <a:gd name="T31" fmla="*/ 617 h 391160"/>
              <a:gd name="T32" fmla="*/ 4463 w 18291810"/>
              <a:gd name="T33" fmla="*/ 617 h 391160"/>
              <a:gd name="T34" fmla="*/ 4463 w 18291810"/>
              <a:gd name="T35" fmla="*/ 615 h 391160"/>
              <a:gd name="T36" fmla="*/ 4464 w 18291810"/>
              <a:gd name="T37" fmla="*/ 615 h 391160"/>
              <a:gd name="T38" fmla="*/ 4464 w 18291810"/>
              <a:gd name="T39" fmla="*/ 4 h 3911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291810" h="391160">
                <a:moveTo>
                  <a:pt x="18291340" y="2540"/>
                </a:moveTo>
                <a:lnTo>
                  <a:pt x="18284851" y="2540"/>
                </a:lnTo>
                <a:lnTo>
                  <a:pt x="18284851" y="1270"/>
                </a:lnTo>
                <a:lnTo>
                  <a:pt x="18272900" y="1270"/>
                </a:lnTo>
                <a:lnTo>
                  <a:pt x="18272900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7350"/>
                </a:lnTo>
                <a:lnTo>
                  <a:pt x="0" y="388620"/>
                </a:lnTo>
                <a:lnTo>
                  <a:pt x="0" y="389890"/>
                </a:lnTo>
                <a:lnTo>
                  <a:pt x="0" y="391160"/>
                </a:lnTo>
                <a:lnTo>
                  <a:pt x="18260594" y="391160"/>
                </a:lnTo>
                <a:lnTo>
                  <a:pt x="18260594" y="389890"/>
                </a:lnTo>
                <a:lnTo>
                  <a:pt x="18280241" y="389890"/>
                </a:lnTo>
                <a:lnTo>
                  <a:pt x="18280241" y="388620"/>
                </a:lnTo>
                <a:lnTo>
                  <a:pt x="18289372" y="388620"/>
                </a:lnTo>
                <a:lnTo>
                  <a:pt x="18289372" y="387350"/>
                </a:lnTo>
                <a:lnTo>
                  <a:pt x="18291340" y="387350"/>
                </a:lnTo>
                <a:lnTo>
                  <a:pt x="18291340" y="2540"/>
                </a:lnTo>
                <a:close/>
              </a:path>
            </a:pathLst>
          </a:custGeom>
          <a:solidFill>
            <a:srgbClr val="D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DDA2AE63-6FB4-4061-98E1-B1583CC7C0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2919C-0633-4DBC-96D8-AFECF774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1485241"/>
            <a:ext cx="11327556" cy="1354217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872E0-93E4-428D-A6FA-71829B42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1" y="4587875"/>
            <a:ext cx="9525000" cy="3970318"/>
          </a:xfrm>
        </p:spPr>
        <p:txBody>
          <a:bodyPr/>
          <a:lstStyle/>
          <a:p>
            <a:pPr algn="ct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С 1 марта 2025 года действуют новые нормы об оказании психолого-педагогической и медицинской помощи, создании условий для детей с ОВЗ и работе психолого-медико-педагогической комиссии (ПМПК).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7A53DAB-8DD8-463A-BC3A-64B6D6C0BE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E320-C8A6-45B2-B3E8-08EBAF98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900651"/>
            <a:ext cx="10588420" cy="11537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79B9F87F-28E4-4DF4-819E-3265B2FC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591" y="4289490"/>
            <a:ext cx="29837835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0B4EB221-836E-4A91-BAE6-2D7EDABDDC09}"/>
              </a:ext>
            </a:extLst>
          </p:cNvPr>
          <p:cNvSpPr/>
          <p:nvPr/>
        </p:nvSpPr>
        <p:spPr>
          <a:xfrm>
            <a:off x="839348" y="2835275"/>
            <a:ext cx="4869303" cy="3518464"/>
          </a:xfrm>
          <a:prstGeom prst="cloudCallout">
            <a:avLst>
              <a:gd name="adj1" fmla="val -1414"/>
              <a:gd name="adj2" fmla="val 140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LT Amber"/>
                <a:cs typeface="Times New Roman" panose="02020603050405020304" pitchFamily="18" charset="0"/>
              </a:rPr>
              <a:t>Оказание психолого-педагогической и медицинской помощи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2542F883-9EE0-4EED-B39E-C2DFFEA6DE88}"/>
              </a:ext>
            </a:extLst>
          </p:cNvPr>
          <p:cNvSpPr/>
          <p:nvPr/>
        </p:nvSpPr>
        <p:spPr>
          <a:xfrm>
            <a:off x="7994652" y="2136211"/>
            <a:ext cx="6400800" cy="3518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F15DD7B6-179A-4D19-ABC5-D1C521B2A3ED}"/>
              </a:ext>
            </a:extLst>
          </p:cNvPr>
          <p:cNvSpPr/>
          <p:nvPr/>
        </p:nvSpPr>
        <p:spPr>
          <a:xfrm>
            <a:off x="4759327" y="6435504"/>
            <a:ext cx="6400800" cy="3973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031D6BE1-4C6B-4F87-ADE1-B36864FEEE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819B7-FE2F-4459-9694-1147A3C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1" y="930275"/>
            <a:ext cx="10870356" cy="326340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B5756-3B29-4927-863E-A1195F031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651" y="3063875"/>
            <a:ext cx="11201399" cy="6976846"/>
          </a:xfrm>
        </p:spPr>
        <p:txBody>
          <a:bodyPr/>
          <a:lstStyle/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Министерство просвещения РФ утвердило </a:t>
            </a:r>
            <a:r>
              <a:rPr lang="ru-RU" sz="395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типовой порядок организации деятельности по оказанию психолого-педагогической, медицинской и социальной помощи </a:t>
            </a:r>
          </a:p>
          <a:p>
            <a:pPr algn="ctr">
              <a:defRPr/>
            </a:pPr>
            <a:r>
              <a:rPr lang="ru-RU" sz="395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(приказ </a:t>
            </a:r>
            <a:r>
              <a:rPr lang="ru-RU" sz="3958" dirty="0" err="1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395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 от 06.11.2024 № 778). 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Главная его ценность —</a:t>
            </a:r>
          </a:p>
          <a:p>
            <a:pPr algn="ctr">
              <a:defRPr/>
            </a:pPr>
            <a:r>
              <a:rPr lang="ru-RU" sz="3958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 образцы заявления и согласия на помощь</a:t>
            </a:r>
            <a:r>
              <a:rPr lang="ru-RU" sz="3958" dirty="0">
                <a:latin typeface="LT Amber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3958" dirty="0">
                <a:latin typeface="LT Amber"/>
                <a:cs typeface="Times New Roman" panose="02020603050405020304" pitchFamily="18" charset="0"/>
              </a:rPr>
              <a:t>Приложили также типовой порядок деятельности центра ППМС. Органы власти создают центры в каждом регионе (ч. 1 ст. 42 Федерального закона от 29.12.2012 № 273-ФЗ).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4312C9B-9169-42E7-B6CB-3065E346C0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8F2A1-F1DB-4F09-9947-211238F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1" y="591648"/>
            <a:ext cx="12877799" cy="1354217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0DD95-D8D3-4FD2-BD29-533BB127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1" y="2682875"/>
            <a:ext cx="11734799" cy="7048083"/>
          </a:xfrm>
        </p:spPr>
        <p:txBody>
          <a:bodyPr/>
          <a:lstStyle/>
          <a:p>
            <a:pPr algn="ctr"/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Содержание психолого-педагогической, медицинской и социальной помощи осталось прежним. </a:t>
            </a:r>
          </a:p>
          <a:p>
            <a:endParaRPr lang="ru-RU" altLang="ru-RU" sz="4000" dirty="0">
              <a:latin typeface="LT Amber"/>
              <a:cs typeface="Times New Roman" panose="02020603050405020304" pitchFamily="18" charset="0"/>
            </a:endParaRPr>
          </a:p>
          <a:p>
            <a:r>
              <a:rPr lang="ru-RU" altLang="ru-RU" sz="4000" i="1" dirty="0">
                <a:latin typeface="LT Amber"/>
                <a:cs typeface="Times New Roman" panose="02020603050405020304" pitchFamily="18" charset="0"/>
              </a:rPr>
              <a:t>Она включает</a:t>
            </a:r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психолого-педагогическое </a:t>
            </a:r>
            <a:r>
              <a:rPr lang="ru-RU" alt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консультирование </a:t>
            </a:r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обучающихся, их родителей и педагогов;</a:t>
            </a:r>
          </a:p>
          <a:p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коррекционно-развивающие и компенсирующие </a:t>
            </a:r>
            <a:r>
              <a:rPr lang="ru-RU" altLang="ru-RU" sz="40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занятия с обучающимися</a:t>
            </a:r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, логопедическую помощь;</a:t>
            </a:r>
          </a:p>
          <a:p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</a:t>
            </a:r>
            <a:r>
              <a:rPr lang="ru-RU" alt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комплекс</a:t>
            </a:r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 реабилитационных и других медицинских </a:t>
            </a:r>
            <a:r>
              <a:rPr lang="ru-RU" alt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мероприятий</a:t>
            </a:r>
            <a:r>
              <a:rPr lang="ru-RU" altLang="ru-RU" sz="4000" dirty="0">
                <a:latin typeface="LT Amber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0CA8AB9-0CF8-4113-962F-E0B0B47549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5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27354"/>
            <a:ext cx="5115050" cy="112546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2450" y="2759075"/>
            <a:ext cx="12192000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</a:t>
            </a:r>
            <a:r>
              <a:rPr lang="ru-RU" sz="4400" spc="-165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4400" spc="-20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ЗАКОНОДАТЕЛЬСТВЕ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4400" spc="-22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4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</a:t>
            </a:r>
            <a:r>
              <a:rPr lang="ru-RU" sz="4400" spc="-25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4400" spc="-28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СФЕРЕ </a:t>
            </a:r>
            <a:r>
              <a:rPr lang="ru-RU" sz="44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ОБРАЗОВАНИЯ</a:t>
            </a:r>
            <a:r>
              <a:rPr lang="ru-RU" sz="4400" spc="-355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ОБУЧАЮЩИХСЯ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4400" spc="-115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ОВЗ и</a:t>
            </a:r>
            <a:r>
              <a:rPr lang="en-US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/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или </a:t>
            </a:r>
            <a:r>
              <a:rPr lang="ru-RU" sz="44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ИНВАЛИДНОСТЬЮ </a:t>
            </a:r>
            <a:br>
              <a:rPr lang="ru-RU" sz="44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ru-RU" sz="44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ru-RU" sz="44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en-US" sz="4400" spc="-4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spc="-4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ВСТУПИЛИ В СИЛУ </a:t>
            </a:r>
            <a:br>
              <a:rPr lang="ru-RU" sz="4400" spc="-4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4400" spc="-18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1</a:t>
            </a:r>
            <a:r>
              <a:rPr lang="ru-RU" sz="4400" spc="-173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58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МАРТА</a:t>
            </a:r>
            <a:r>
              <a:rPr lang="ru-RU" sz="4400" spc="-140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2025</a:t>
            </a:r>
            <a:r>
              <a:rPr lang="ru-RU" sz="4400" spc="-140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33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ГОДА</a:t>
            </a:r>
            <a:endParaRPr sz="4400" spc="-420" dirty="0">
              <a:solidFill>
                <a:srgbClr val="FFFF00"/>
              </a:solidFill>
              <a:latin typeface="LT Amber"/>
            </a:endParaRPr>
          </a:p>
        </p:txBody>
      </p:sp>
    </p:spTree>
    <p:extLst>
      <p:ext uri="{BB962C8B-B14F-4D97-AF65-F5344CB8AC3E}">
        <p14:creationId xmlns:p14="http://schemas.microsoft.com/office/powerpoint/2010/main" val="239303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AE6EE-DBA1-47A9-9A0A-43EE2B1D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83908-D941-4FFD-9859-6B6AF5A5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1" y="429337"/>
            <a:ext cx="12877799" cy="11248913"/>
          </a:xfrm>
        </p:spPr>
        <p:txBody>
          <a:bodyPr/>
          <a:lstStyle/>
          <a:p>
            <a:pPr algn="ct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Как и прежде, психолого-педагогическую, медицинскую и социальную помощь можно оказывать на основании заявления или согласия родителей. Необходимо использовать образцы из приложений № 2 и № 3 к Типовому порядку, утвержденному приказом </a:t>
            </a:r>
            <a:r>
              <a:rPr lang="ru-RU" sz="40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 от 06.11.2024 № 778 </a:t>
            </a:r>
          </a:p>
          <a:p>
            <a:pPr algn="ctr">
              <a:defRPr/>
            </a:pPr>
            <a:endParaRPr lang="ru-RU" sz="4000" dirty="0">
              <a:latin typeface="LT Amber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Воспользуйтесь готовыми шаблонами</a:t>
            </a:r>
          </a:p>
          <a:p>
            <a:pPr>
              <a:defRPr/>
            </a:pPr>
            <a:endParaRPr lang="ru-RU" sz="4000" dirty="0">
              <a:latin typeface="LT Amber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Заявление на оказание </a:t>
            </a:r>
          </a:p>
          <a:p>
            <a:pPr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психолого-педагогической, </a:t>
            </a:r>
          </a:p>
          <a:p>
            <a:pPr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медицинской и социальной помощи</a:t>
            </a:r>
          </a:p>
          <a:p>
            <a:pPr algn="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Согласие </a:t>
            </a:r>
          </a:p>
          <a:p>
            <a:pPr algn="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на оказание </a:t>
            </a:r>
          </a:p>
          <a:p>
            <a:pPr algn="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психолого-педагогической, </a:t>
            </a:r>
          </a:p>
          <a:p>
            <a:pPr algn="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медицинской и социальной </a:t>
            </a:r>
          </a:p>
          <a:p>
            <a:pPr algn="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помощи</a:t>
            </a:r>
          </a:p>
          <a:p>
            <a:pPr>
              <a:defRPr/>
            </a:pPr>
            <a:endParaRPr lang="ru-RU" sz="32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E9E9F29-0DD2-4B6F-9A96-35A407E49A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E320-C8A6-45B2-B3E8-08EBAF98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900651"/>
            <a:ext cx="10588420" cy="11537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79B9F87F-28E4-4DF4-819E-3265B2FC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591" y="4289490"/>
            <a:ext cx="29837835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0B4EB221-836E-4A91-BAE6-2D7EDABDDC09}"/>
              </a:ext>
            </a:extLst>
          </p:cNvPr>
          <p:cNvSpPr/>
          <p:nvPr/>
        </p:nvSpPr>
        <p:spPr>
          <a:xfrm>
            <a:off x="839348" y="2835275"/>
            <a:ext cx="4869303" cy="3518464"/>
          </a:xfrm>
          <a:prstGeom prst="cloudCallout">
            <a:avLst>
              <a:gd name="adj1" fmla="val -1414"/>
              <a:gd name="adj2" fmla="val 140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LT Amber"/>
                <a:cs typeface="Times New Roman" panose="02020603050405020304" pitchFamily="18" charset="0"/>
              </a:rPr>
              <a:t>Оказание психолого-педагогической и медицинской помощи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2542F883-9EE0-4EED-B39E-C2DFFEA6DE88}"/>
              </a:ext>
            </a:extLst>
          </p:cNvPr>
          <p:cNvSpPr/>
          <p:nvPr/>
        </p:nvSpPr>
        <p:spPr>
          <a:xfrm>
            <a:off x="7994652" y="2136211"/>
            <a:ext cx="6400800" cy="3518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Условия </a:t>
            </a:r>
          </a:p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для детей с ОВЗ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F15DD7B6-179A-4D19-ABC5-D1C521B2A3ED}"/>
              </a:ext>
            </a:extLst>
          </p:cNvPr>
          <p:cNvSpPr/>
          <p:nvPr/>
        </p:nvSpPr>
        <p:spPr>
          <a:xfrm>
            <a:off x="4759327" y="6435504"/>
            <a:ext cx="6400800" cy="3973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031D6BE1-4C6B-4F87-ADE1-B36864FEEE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C26A8-6D03-4F23-968C-0E332163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957239"/>
            <a:ext cx="10946556" cy="3236436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1B784-E43C-465B-B648-788616B5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3140075"/>
            <a:ext cx="14284848" cy="7520389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ВАЖНО!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Формулировку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«различные формы умственной отсталости»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заменили на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нарушение интеллекта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»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(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 закон от 08.08.2024 № 315-ФЗ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). </a:t>
            </a:r>
          </a:p>
          <a:p>
            <a:pPr algn="ctr">
              <a:defRPr/>
            </a:pPr>
            <a:endParaRPr lang="ru-RU" sz="4400" dirty="0">
              <a:latin typeface="LT Amber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400" dirty="0">
              <a:latin typeface="LT Amber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В локальных актах ее необходимо поменять.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7521D1C-702D-4749-9C5F-DE26BCAE1C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8A4-D61E-4762-A588-4E9AB55B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1" y="871291"/>
            <a:ext cx="10641756" cy="3322384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96925-E1DC-4E56-B6A8-20709E8C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3368675"/>
            <a:ext cx="14020799" cy="6370975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Скорректировали обязанности педагога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Теперь помимо специальных условий для детей с ОВЗ надо соблюдать условия для инвалидов в части реализации АООП, использования форм, методов и средств обучения и воспитания, а </a:t>
            </a:r>
            <a:r>
              <a:rPr 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также взаимодействовать с центрами психолого-педагогической, медицинской и социальной помощи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(п. 6 ч. 1 ст. 48 Федерального закона от 29.12.2012 № 273-ФЗ).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8F4BA1C-7344-42F2-A040-9A59CCEAFE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5BEAC-B0A5-4F75-9D9A-710AC47E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1" y="854075"/>
            <a:ext cx="11022756" cy="333960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BA9F2-CA3F-4824-99E7-9532FCEA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2378075"/>
            <a:ext cx="14477999" cy="9873152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К специальным условиям для детей с ОВЗ и инвалидностью добавили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</a:t>
            </a:r>
            <a:r>
              <a:rPr 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средства обучения и воспитания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, учитывающие особенности психофизического развития таких обучающихся и состояние их здоровья;</a:t>
            </a:r>
          </a:p>
          <a:p>
            <a:pPr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</a:t>
            </a:r>
            <a:r>
              <a:rPr 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предоставление переводчика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 русского жестового языка (сурдопереводчика, </a:t>
            </a:r>
            <a:r>
              <a:rPr lang="ru-RU" sz="4000" dirty="0" err="1">
                <a:latin typeface="LT Amber"/>
                <a:cs typeface="Times New Roman" panose="02020603050405020304" pitchFamily="18" charset="0"/>
              </a:rPr>
              <a:t>тифлосурдопереводчика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), а также </a:t>
            </a:r>
            <a:r>
              <a:rPr 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 в соответствии с рекомендациями ПМПК.</a:t>
            </a:r>
          </a:p>
          <a:p>
            <a:pPr algn="r">
              <a:defRPr/>
            </a:pPr>
            <a:endParaRPr lang="ru-RU" sz="32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32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32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Эти меры входят в расходные обязательства региона, как и остальные, перечисленные ранее в Законе. </a:t>
            </a:r>
          </a:p>
          <a:p>
            <a:pPr algn="r">
              <a:defRPr/>
            </a:pPr>
            <a:r>
              <a:rPr lang="ru-RU" sz="32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В нормативах финансирования </a:t>
            </a:r>
            <a:r>
              <a:rPr 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стали отдельно учитывать</a:t>
            </a:r>
          </a:p>
          <a:p>
            <a:pPr algn="r">
              <a:defRPr/>
            </a:pPr>
            <a:r>
              <a:rPr 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условия для инвалидов</a:t>
            </a:r>
            <a:r>
              <a:rPr lang="ru-RU" sz="32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 — наряду с условиями для детей с ОВЗ (Федеральный закон от 08.08.2024 № 315-ФЗ).</a:t>
            </a:r>
          </a:p>
          <a:p>
            <a:pPr>
              <a:defRPr/>
            </a:pPr>
            <a:endParaRPr lang="ru-RU" sz="39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B9D4F77-3F54-4304-A0D1-6D908A83C1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70B0A-8488-4127-BA30-35F9167E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777876"/>
            <a:ext cx="11632356" cy="273869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</a:t>
            </a:r>
            <a:r>
              <a:rPr 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детских садов 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B60E5-40F6-4A48-BD4B-59ACB1A2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10" y="2987675"/>
            <a:ext cx="12877799" cy="6370975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В РГИС (региональную государственную информационную систему) доступности дошкольного образования </a:t>
            </a:r>
            <a:r>
              <a:rPr 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теперь будут вносить сведения о создании специальных условий для получения образования детьми с ОВЗ и (или) инвалидностью по рекомендациям ПМПК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. </a:t>
            </a:r>
          </a:p>
          <a:p>
            <a:pPr algn="r">
              <a:defRPr/>
            </a:pPr>
            <a:endParaRPr lang="ru-RU" sz="44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Ранее указывали информацию только об условиях в соответствии с ИПРА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538A2AF-F4EB-4C47-86A3-087B3DF014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E320-C8A6-45B2-B3E8-08EBAF98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900651"/>
            <a:ext cx="10588420" cy="11537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79B9F87F-28E4-4DF4-819E-3265B2FC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591" y="4289490"/>
            <a:ext cx="29837835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0B4EB221-836E-4A91-BAE6-2D7EDABDDC09}"/>
              </a:ext>
            </a:extLst>
          </p:cNvPr>
          <p:cNvSpPr/>
          <p:nvPr/>
        </p:nvSpPr>
        <p:spPr>
          <a:xfrm>
            <a:off x="839348" y="2835275"/>
            <a:ext cx="4869303" cy="3518464"/>
          </a:xfrm>
          <a:prstGeom prst="cloudCallout">
            <a:avLst>
              <a:gd name="adj1" fmla="val -1414"/>
              <a:gd name="adj2" fmla="val 140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LT Amber"/>
                <a:cs typeface="Times New Roman" panose="02020603050405020304" pitchFamily="18" charset="0"/>
              </a:rPr>
              <a:t>Оказание психолого-педагогической и медицинской помощи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2542F883-9EE0-4EED-B39E-C2DFFEA6DE88}"/>
              </a:ext>
            </a:extLst>
          </p:cNvPr>
          <p:cNvSpPr/>
          <p:nvPr/>
        </p:nvSpPr>
        <p:spPr>
          <a:xfrm>
            <a:off x="7994652" y="2136211"/>
            <a:ext cx="6400800" cy="3518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Условия </a:t>
            </a:r>
          </a:p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для детей с ОВЗ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F15DD7B6-179A-4D19-ABC5-D1C521B2A3ED}"/>
              </a:ext>
            </a:extLst>
          </p:cNvPr>
          <p:cNvSpPr/>
          <p:nvPr/>
        </p:nvSpPr>
        <p:spPr>
          <a:xfrm>
            <a:off x="4759327" y="6435504"/>
            <a:ext cx="6400800" cy="3973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Новые правила ПМПК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031D6BE1-4C6B-4F87-ADE1-B36864FEEE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23A7F-29B6-40D5-BDC3-E44CA98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1" y="854075"/>
            <a:ext cx="11098956" cy="333960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C12E4-3829-45AD-8D77-FBD814CB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2835275"/>
            <a:ext cx="14478000" cy="7663636"/>
          </a:xfrm>
        </p:spPr>
        <p:txBody>
          <a:bodyPr/>
          <a:lstStyle/>
          <a:p>
            <a:pPr algn="ctr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Утвердили </a:t>
            </a:r>
            <a:r>
              <a:rPr lang="ru-RU" sz="40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новые правила работы ПМПК 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(приказ </a:t>
            </a:r>
            <a:r>
              <a:rPr lang="ru-RU" sz="40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 от 01.11.2024 № 763). Теперь комиссии создают только при центрах психолого-педагогической, медицинской и социальной помощи.</a:t>
            </a:r>
          </a:p>
          <a:p>
            <a:pPr algn="just">
              <a:defRPr/>
            </a:pPr>
            <a:r>
              <a:rPr lang="ru-RU" sz="4000" dirty="0">
                <a:latin typeface="LT Amber"/>
                <a:cs typeface="Times New Roman" panose="02020603050405020304" pitchFamily="18" charset="0"/>
              </a:rPr>
              <a:t>      </a:t>
            </a:r>
            <a:r>
              <a:rPr lang="ru-RU" sz="40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Установили требования к руководителю ПМПК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. Он должен иметь высшее образование не ниже уровня специалитета или магистратуры по специальности, направлению подготовки «Образование и педагогические науки» — специальное (дефектологическое) или психолого-педагогическое образование (п. 8 Положения, утв. Приказом </a:t>
            </a:r>
            <a:r>
              <a:rPr lang="ru-RU" sz="40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000" dirty="0">
                <a:latin typeface="LT Amber"/>
                <a:cs typeface="Times New Roman" panose="02020603050405020304" pitchFamily="18" charset="0"/>
              </a:rPr>
              <a:t> от 01.11.2024 № 763).</a:t>
            </a:r>
          </a:p>
          <a:p>
            <a:pPr algn="r">
              <a:defRPr/>
            </a:pPr>
            <a:r>
              <a:rPr lang="ru-RU" sz="40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Скорректировали состав членов комиссии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1AFC076-6B2F-444A-84FC-A4A794780D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7F6F-17CA-4C59-BB73-0664B616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1" y="625476"/>
            <a:ext cx="13106399" cy="151481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7D150-3013-4861-A6FC-B04DAC36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1" y="2682876"/>
            <a:ext cx="14401799" cy="7725192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Закрепили </a:t>
            </a:r>
            <a:r>
              <a:rPr 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обязанность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образовательных организаций </a:t>
            </a:r>
            <a:r>
              <a:rPr 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размещать на своих официальных сайтах и информационных стендах сведения 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об основных направлениях деятельности ПМПК, месте их нахождения, порядке и графике работы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(п. 14 Положения, утв. Приказом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от 01.11.2024 № 763).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Скопируйте эту информацию с сайта ПМПК.</a:t>
            </a:r>
          </a:p>
          <a:p>
            <a:pPr algn="r">
              <a:defRPr/>
            </a:pPr>
            <a:endParaRPr lang="ru-RU" sz="44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Опубликуйте в любом разделе — </a:t>
            </a: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законодатель не урегулировал детали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36EB3BB1-F61B-4B02-8F34-5E3F5BA4CA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7020F-6B69-4283-B68D-E51A8B36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1" y="1006475"/>
            <a:ext cx="10870356" cy="3187200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Изменения-2025 для детских садов и школ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 сфере сопровождения детей с ОВЗ</a:t>
            </a:r>
            <a:endParaRPr lang="ru-RU" sz="44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4ACD5-C272-45B6-B100-968974F9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1" y="2835276"/>
            <a:ext cx="14173199" cy="7009582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Установили также бланк представления от 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ОУ —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в приложении 2 к Положению, утвержденному приказом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от 01.11.2024 № 763 </a:t>
            </a:r>
          </a:p>
          <a:p>
            <a:pPr algn="ctr"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Форма и содержание представления немного отличаются от тех, которые указаны в распоряжении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от 09.09.2019 № Р-93 </a:t>
            </a: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Рекомендуется с 1 марта 2025 года </a:t>
            </a: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использовать новый образец, </a:t>
            </a: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чтобы у ПМПК не возникало </a:t>
            </a:r>
          </a:p>
          <a:p>
            <a:pPr algn="r"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замечаний и претензий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7CFC0D6-BBDC-4D2A-8F1B-49A5D244E3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5FB6B-6464-4227-9A02-DE08B94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320675"/>
            <a:ext cx="13304044" cy="3042189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  <a:t>С 1 марта 2025 вступил в силу </a:t>
            </a:r>
            <a:b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08.08.2024 №315-ФЗ </a:t>
            </a:r>
            <a:b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FF0000"/>
                </a:solidFill>
                <a:latin typeface="LT Amber"/>
                <a:ea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4000" dirty="0">
              <a:latin typeface="LT Amber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34007-F39E-4A99-A82A-F580C41A0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2987675"/>
            <a:ext cx="13542645" cy="6678751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Документ:</a:t>
            </a:r>
            <a:b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дополнил перечень специальных условий 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для обучающихся с ОВЗ,</a:t>
            </a:r>
            <a:b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- включил статью о компетенции образовательной организации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 в плане создания этих условий,</a:t>
            </a:r>
            <a:b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уточнил основания для организации обучения на дому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,</a:t>
            </a:r>
            <a:b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- </a:t>
            </a:r>
            <a:r>
              <a:rPr lang="ru-RU" altLang="ru-RU" sz="32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ввёл терминологические изменения 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в соответствии с которыми необходимо внести изменения в адаптированные образовательные программы, специальные индивидуальные программы развития, индивидуальные образовательные маршруты, индивидуальные программы реабилитации и </a:t>
            </a:r>
            <a:r>
              <a:rPr lang="ru-RU" altLang="ru-RU" sz="3200" dirty="0" err="1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абилитации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, а также регламент ПМПК.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dirty="0">
              <a:solidFill>
                <a:srgbClr val="000000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dirty="0">
              <a:solidFill>
                <a:srgbClr val="000000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Документ также содержит рекомендуемые </a:t>
            </a:r>
            <a:r>
              <a:rPr lang="ru-RU" altLang="ru-RU" sz="32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образцы заявления и согласия </a:t>
            </a:r>
            <a:r>
              <a:rPr lang="ru-RU" altLang="ru-RU" sz="3200" dirty="0">
                <a:solidFill>
                  <a:srgbClr val="000000"/>
                </a:solidFill>
                <a:latin typeface="LT Amber"/>
                <a:cs typeface="Times New Roman" panose="02020603050405020304" pitchFamily="18" charset="0"/>
              </a:rPr>
              <a:t>на оказание психолого-педагогической, медицинской и социальной помощи.</a:t>
            </a:r>
            <a:endParaRPr lang="ru-RU" altLang="ru-RU" sz="32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BD0D2EF-95EA-4613-8B14-F98AE2F08A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B8A84-AD92-4E88-9286-89AC2A1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075"/>
            <a:ext cx="13481050" cy="158137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Памятка и список документов </a:t>
            </a:r>
            <a:b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для прохождения ПМПК в 2025 году</a:t>
            </a: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 </a:t>
            </a:r>
            <a:b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согласно приказу </a:t>
            </a:r>
            <a:r>
              <a:rPr lang="ru-RU" sz="4900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России </a:t>
            </a:r>
            <a:b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 01.11.2024 №763: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29E4D-471A-41EF-AEB2-F4D40084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1" y="3280236"/>
            <a:ext cx="14096999" cy="8032968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LT Amber"/>
                <a:cs typeface="Times New Roman" panose="02020603050405020304" pitchFamily="18" charset="0"/>
              </a:rPr>
              <a:t>Заявление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 о проведении обследования в психолого-медико-педагогической комиссии. Бланк можно скачать на сайте комиссии или заполнить на месте. </a:t>
            </a:r>
          </a:p>
          <a:p>
            <a:pPr>
              <a:defRPr/>
            </a:pPr>
            <a:r>
              <a:rPr lang="ru-RU" sz="3600" b="1" dirty="0">
                <a:latin typeface="LT Amber"/>
                <a:cs typeface="Times New Roman" panose="02020603050405020304" pitchFamily="18" charset="0"/>
              </a:rPr>
              <a:t>Копия документа, удостоверяющего личность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 родителя (законного представителя) или обследуемого в возрасте старше 14 лет. </a:t>
            </a:r>
          </a:p>
          <a:p>
            <a:pPr>
              <a:defRPr/>
            </a:pPr>
            <a:r>
              <a:rPr lang="ru-RU" sz="3600" b="1" dirty="0">
                <a:latin typeface="LT Amber"/>
                <a:cs typeface="Times New Roman" panose="02020603050405020304" pitchFamily="18" charset="0"/>
              </a:rPr>
              <a:t>Копия свидетельства о рождении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 обследуемого (для лиц, не достигших 14 лет) или документа, подтверждающего родство заявителя. </a:t>
            </a:r>
          </a:p>
          <a:p>
            <a:pPr>
              <a:defRPr/>
            </a:pPr>
            <a:r>
              <a:rPr lang="ru-RU" sz="3600" b="1" dirty="0">
                <a:latin typeface="LT Amber"/>
                <a:cs typeface="Times New Roman" panose="02020603050405020304" pitchFamily="18" charset="0"/>
              </a:rPr>
              <a:t>Копия документа, подтверждающего установление опеки или попечительства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 (при необходимости).</a:t>
            </a:r>
          </a:p>
          <a:p>
            <a:pPr>
              <a:defRPr/>
            </a:pPr>
            <a:r>
              <a:rPr lang="ru-RU" sz="3600" b="1" dirty="0">
                <a:latin typeface="LT Amber"/>
                <a:cs typeface="Times New Roman" panose="02020603050405020304" pitchFamily="18" charset="0"/>
              </a:rPr>
              <a:t>Направление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 образовательной организации, организации, осуществляющей социальное обслуживание, медицинской организации, других организаций (при наличии).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06F7CC8-EF94-4524-AB5B-CF2FAD0F95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B8A84-AD92-4E88-9286-89AC2A1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473075"/>
            <a:ext cx="12725400" cy="15813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Памятка и список документов </a:t>
            </a:r>
            <a:b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для прохождения ПМПК в 2025 году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 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согласно приказу </a:t>
            </a:r>
            <a:r>
              <a:rPr lang="ru-RU" sz="4400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России 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 01.11.2024 №763:</a:t>
            </a:r>
            <a:br>
              <a:rPr lang="ru-RU" sz="4400" dirty="0">
                <a:latin typeface="LT Amber"/>
                <a:cs typeface="Times New Roman" panose="02020603050405020304" pitchFamily="18" charset="0"/>
              </a:rPr>
            </a:br>
            <a:endParaRPr lang="ru-RU" sz="4400" dirty="0">
              <a:latin typeface="LT Amber"/>
            </a:endParaRPr>
          </a:p>
        </p:txBody>
      </p:sp>
      <p:sp>
        <p:nvSpPr>
          <p:cNvPr id="44035" name="Объект 2">
            <a:extLst>
              <a:ext uri="{FF2B5EF4-FFF2-40B4-BE49-F238E27FC236}">
                <a16:creationId xmlns:a16="http://schemas.microsoft.com/office/drawing/2014/main" id="{07F0AA7C-72FE-4462-AE88-F56851D0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3292475"/>
            <a:ext cx="14706600" cy="8032968"/>
          </a:xfrm>
        </p:spPr>
        <p:txBody>
          <a:bodyPr/>
          <a:lstStyle/>
          <a:p>
            <a:r>
              <a:rPr lang="ru-RU" altLang="ru-RU" sz="3600" b="1" dirty="0">
                <a:latin typeface="LT Amber"/>
                <a:cs typeface="Times New Roman" panose="02020603050405020304" pitchFamily="18" charset="0"/>
              </a:rPr>
              <a:t>Постановление</a:t>
            </a:r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 комиссии по делам несовершеннолетних и защите их прав о направлении на комиссию (при наличии). </a:t>
            </a:r>
          </a:p>
          <a:p>
            <a:r>
              <a:rPr lang="ru-RU" altLang="ru-RU" sz="3600" b="1" dirty="0">
                <a:latin typeface="LT Amber"/>
                <a:cs typeface="Times New Roman" panose="02020603050405020304" pitchFamily="18" charset="0"/>
              </a:rPr>
              <a:t>Представление</a:t>
            </a:r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 психолого-педагогического консилиума школы (специалиста, осуществляющего психолого-педагогическое сопровождение обучающегося) (при наличии). </a:t>
            </a:r>
          </a:p>
          <a:p>
            <a:r>
              <a:rPr lang="ru-RU" altLang="ru-RU" sz="3600" b="1" dirty="0">
                <a:latin typeface="LT Amber"/>
                <a:cs typeface="Times New Roman" panose="02020603050405020304" pitchFamily="18" charset="0"/>
              </a:rPr>
              <a:t>Копия заключения</a:t>
            </a:r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 (заключений) ПМПК о результатах ранее проведённого обследования (при наличии). </a:t>
            </a:r>
          </a:p>
          <a:p>
            <a:r>
              <a:rPr lang="ru-RU" altLang="ru-RU" sz="3600" b="1" dirty="0">
                <a:latin typeface="LT Amber"/>
                <a:cs typeface="Times New Roman" panose="02020603050405020304" pitchFamily="18" charset="0"/>
              </a:rPr>
              <a:t>Копии справки</a:t>
            </a:r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, подтверждающей факт установления инвалидности, и ИПРА (при наличии). </a:t>
            </a:r>
          </a:p>
          <a:p>
            <a:r>
              <a:rPr lang="ru-RU" altLang="ru-RU" sz="3600" b="1" dirty="0">
                <a:latin typeface="LT Amber"/>
                <a:cs typeface="Times New Roman" panose="02020603050405020304" pitchFamily="18" charset="0"/>
              </a:rPr>
              <a:t>Медицинское заключение</a:t>
            </a:r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, содержащее информацию о состоянии здоровья обследуемого, результатах медицинских обследований и (или) лечения, выданное медицинской организацией по месту жительства обследуемого. </a:t>
            </a:r>
          </a:p>
          <a:p>
            <a:r>
              <a:rPr lang="ru-RU" altLang="ru-RU" sz="3600" dirty="0">
                <a:latin typeface="LT Amber"/>
                <a:cs typeface="Times New Roman" panose="02020603050405020304" pitchFamily="18" charset="0"/>
              </a:rPr>
              <a:t>Вместе с копиями родитель предъявляет оригиналы документов. </a:t>
            </a:r>
          </a:p>
          <a:p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9FAE91F-C1B4-4DA4-8C59-4E3C1EE3C2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C9E1B-5713-4B3D-8036-86306993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1" y="1049212"/>
            <a:ext cx="12039600" cy="1354217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  <a:t>Цель работы 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  <a:t>Психолого-Педагогического консилиума ОУ</a:t>
            </a:r>
          </a:p>
        </p:txBody>
      </p:sp>
      <p:sp>
        <p:nvSpPr>
          <p:cNvPr id="45059" name="Объект 3">
            <a:extLst>
              <a:ext uri="{FF2B5EF4-FFF2-40B4-BE49-F238E27FC236}">
                <a16:creationId xmlns:a16="http://schemas.microsoft.com/office/drawing/2014/main" id="{308DD699-0A34-4107-8CCF-1DE4FF55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06" y="3324740"/>
            <a:ext cx="13181151" cy="46958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z="3463" dirty="0"/>
          </a:p>
          <a:p>
            <a:pPr algn="ctr"/>
            <a:r>
              <a:rPr lang="ru-RU" alt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создание оптимальных условий обучения и развития,  социализации и адаптации обучающихся посредством </a:t>
            </a:r>
            <a:r>
              <a:rPr lang="ru-RU" altLang="ru-RU" sz="44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</a:t>
            </a:r>
            <a:r>
              <a:rPr lang="ru-RU" altLang="ru-RU" sz="4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– педагогического сопровождения</a:t>
            </a:r>
          </a:p>
          <a:p>
            <a:endParaRPr lang="ru-RU" altLang="ru-RU" sz="3463" dirty="0"/>
          </a:p>
          <a:p>
            <a:endParaRPr lang="ru-RU" altLang="ru-RU" sz="3463" dirty="0"/>
          </a:p>
          <a:p>
            <a:endParaRPr lang="ru-RU" altLang="ru-RU" sz="3463" dirty="0"/>
          </a:p>
          <a:p>
            <a:pPr>
              <a:buFont typeface="Wingdings 2" panose="05020102010507070707" pitchFamily="18" charset="2"/>
              <a:buNone/>
            </a:pPr>
            <a:endParaRPr lang="ru-RU" altLang="ru-RU" sz="3463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9CDDD-9D95-44A4-B9B3-5733C4A37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42" y="6990416"/>
            <a:ext cx="2148809" cy="2292065"/>
          </a:xfrm>
          <a:prstGeom prst="rect">
            <a:avLst/>
          </a:prstGeom>
        </p:spPr>
      </p:pic>
      <p:sp>
        <p:nvSpPr>
          <p:cNvPr id="10" name="Содержимое 7">
            <a:extLst>
              <a:ext uri="{FF2B5EF4-FFF2-40B4-BE49-F238E27FC236}">
                <a16:creationId xmlns:a16="http://schemas.microsoft.com/office/drawing/2014/main" id="{E5948DE2-7C36-4965-B11F-B394ADF2EA40}"/>
              </a:ext>
            </a:extLst>
          </p:cNvPr>
          <p:cNvSpPr txBox="1">
            <a:spLocks/>
          </p:cNvSpPr>
          <p:nvPr/>
        </p:nvSpPr>
        <p:spPr>
          <a:xfrm>
            <a:off x="2761185" y="2845664"/>
            <a:ext cx="13181151" cy="65735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74" dirty="0"/>
          </a:p>
        </p:txBody>
      </p:sp>
      <p:sp>
        <p:nvSpPr>
          <p:cNvPr id="11" name="Содержимое 7">
            <a:extLst>
              <a:ext uri="{FF2B5EF4-FFF2-40B4-BE49-F238E27FC236}">
                <a16:creationId xmlns:a16="http://schemas.microsoft.com/office/drawing/2014/main" id="{02AA1EA2-A46B-4C42-B8AB-59979A398947}"/>
              </a:ext>
            </a:extLst>
          </p:cNvPr>
          <p:cNvSpPr txBox="1">
            <a:spLocks/>
          </p:cNvSpPr>
          <p:nvPr/>
        </p:nvSpPr>
        <p:spPr>
          <a:xfrm>
            <a:off x="7970816" y="5686090"/>
            <a:ext cx="9620800" cy="24503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None/>
              <a:defRPr/>
            </a:pPr>
            <a:endParaRPr lang="ru-RU" sz="2474" dirty="0">
              <a:cs typeface="Times New Roman" panose="02020603050405020304" pitchFamily="18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0D4F1C83-A2CA-4765-B67E-4AED0FAF32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C9E1B-5713-4B3D-8036-86306993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99" y="1218775"/>
            <a:ext cx="14053409" cy="830997"/>
          </a:xfrm>
        </p:spPr>
        <p:txBody>
          <a:bodyPr/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latin typeface="LT Amber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LT Amber"/>
              </a:rPr>
              <a:t>Основные задачи </a:t>
            </a:r>
            <a:r>
              <a:rPr lang="ru-RU" sz="5400" b="1" dirty="0" err="1">
                <a:solidFill>
                  <a:srgbClr val="FF0000"/>
                </a:solidFill>
                <a:latin typeface="LT Amber"/>
              </a:rPr>
              <a:t>ППк</a:t>
            </a:r>
            <a:r>
              <a:rPr lang="ru-RU" sz="5400" b="1" dirty="0">
                <a:solidFill>
                  <a:srgbClr val="FF0000"/>
                </a:solidFill>
                <a:latin typeface="LT Amber"/>
              </a:rPr>
              <a:t> 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1ECD2FE-D688-4C27-9879-92C2037C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050" y="3510841"/>
            <a:ext cx="11517151" cy="74016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endParaRPr lang="ru-RU" sz="44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выявление трудностей 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разработка рекомендаций 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по организации ПП сопровождения обучающихся;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консультирование участников образовательных отношений 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по вопросам актуального психофизического состояния и возможностей обучающихся; содержания и оказания им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психолого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 – педагогической помощи, создания специальных условий получения образования;</a:t>
            </a:r>
          </a:p>
          <a:p>
            <a:pPr>
              <a:defRPr/>
            </a:pPr>
            <a:endParaRPr lang="ru-RU" dirty="0"/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9CDDD-9D95-44A4-B9B3-5733C4A37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12" y="945696"/>
            <a:ext cx="2148809" cy="2292065"/>
          </a:xfrm>
          <a:prstGeom prst="rect">
            <a:avLst/>
          </a:prstGeom>
        </p:spPr>
      </p:pic>
      <p:sp>
        <p:nvSpPr>
          <p:cNvPr id="46085" name="Объект 2">
            <a:extLst>
              <a:ext uri="{FF2B5EF4-FFF2-40B4-BE49-F238E27FC236}">
                <a16:creationId xmlns:a16="http://schemas.microsoft.com/office/drawing/2014/main" id="{AC682330-33A3-4560-A3A6-8F4EB453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57" y="2402298"/>
            <a:ext cx="9579294" cy="19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2001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543050" indent="-1714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00250" indent="-171450" defTabSz="4572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989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ru-RU" altLang="ru-RU" sz="2474">
              <a:solidFill>
                <a:srgbClr val="F3CD60"/>
              </a:solidFill>
            </a:endParaRPr>
          </a:p>
        </p:txBody>
      </p:sp>
      <p:sp>
        <p:nvSpPr>
          <p:cNvPr id="46086" name="Текст 4">
            <a:extLst>
              <a:ext uri="{FF2B5EF4-FFF2-40B4-BE49-F238E27FC236}">
                <a16:creationId xmlns:a16="http://schemas.microsoft.com/office/drawing/2014/main" id="{4078AFB6-3394-446D-9A3D-5CDCE0BF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49" y="3110071"/>
            <a:ext cx="13446052" cy="32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2001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543050" indent="-1714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00250" indent="-171450" defTabSz="4572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Aft>
                <a:spcPts val="989"/>
              </a:spcAft>
              <a:buClr>
                <a:schemeClr val="tx1"/>
              </a:buClr>
              <a:buSzPct val="80000"/>
              <a:buNone/>
            </a:pPr>
            <a:endParaRPr lang="ru-RU" altLang="ru-RU" sz="2968" b="1">
              <a:solidFill>
                <a:srgbClr val="F3CD60"/>
              </a:solidFill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CE18482B-59E5-47E7-BCEA-FDDB6F8904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98AC-17D9-4903-99D2-2BF4117B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1082675"/>
            <a:ext cx="14131713" cy="20323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Основные принципы деятельности </a:t>
            </a:r>
            <a:r>
              <a:rPr lang="ru-RU" sz="5400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sz="5400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98116-D406-4BA3-8B11-B5279665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680" y="3114988"/>
            <a:ext cx="10383370" cy="7492687"/>
          </a:xfrm>
        </p:spPr>
        <p:txBody>
          <a:bodyPr>
            <a:normAutofit fontScale="85000" lnSpcReduction="10000"/>
          </a:bodyPr>
          <a:lstStyle/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семейной </a:t>
            </a:r>
            <a:r>
              <a:rPr lang="ru-RU" sz="52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центрированности</a:t>
            </a: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партнерства;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междисциплинарного взаимодействия;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добровольности;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открытости;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конфиденциальности;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уважения к личности ребенка и родителей;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профессиональной ответственности;</a:t>
            </a:r>
          </a:p>
          <a:p>
            <a:pPr marL="424107" indent="-424107">
              <a:buFont typeface="Wingdings" panose="05000000000000000000" pitchFamily="2" charset="2"/>
              <a:buChar char="Ø"/>
              <a:defRPr/>
            </a:pPr>
            <a:r>
              <a:rPr lang="ru-RU" sz="5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принцип информированного согласия.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7108" name="Рисунок 3">
            <a:extLst>
              <a:ext uri="{FF2B5EF4-FFF2-40B4-BE49-F238E27FC236}">
                <a16:creationId xmlns:a16="http://schemas.microsoft.com/office/drawing/2014/main" id="{AE144F4C-D3E8-4F6A-8C0B-DC8C8A06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050" y="8702675"/>
            <a:ext cx="2149299" cy="22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1F6F063D-8FF4-4735-8FD0-D7E32C45A46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83037-6FE1-42A5-A57A-5C542461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5750" y="1009776"/>
            <a:ext cx="20020721" cy="22920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spc="-14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ОСНОВНОЙ ФУНКЦИОНАЛ</a:t>
            </a:r>
            <a:br>
              <a:rPr lang="ru-RU" sz="5400" spc="-14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5400" spc="-14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СПЕЦИАЛИСТОВ   </a:t>
            </a:r>
            <a:r>
              <a:rPr lang="ru-RU" sz="5400" spc="-148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5400" spc="-14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48131" name="Текст 2">
            <a:extLst>
              <a:ext uri="{FF2B5EF4-FFF2-40B4-BE49-F238E27FC236}">
                <a16:creationId xmlns:a16="http://schemas.microsoft.com/office/drawing/2014/main" id="{03C7E13B-71CC-4CCB-AA03-401335A31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129" y="3978275"/>
            <a:ext cx="10968129" cy="5592786"/>
          </a:xfrm>
        </p:spPr>
        <p:txBody>
          <a:bodyPr>
            <a:noAutofit/>
          </a:bodyPr>
          <a:lstStyle/>
          <a:p>
            <a:pPr marL="424107" indent="-424107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Председатель </a:t>
            </a:r>
            <a:r>
              <a:rPr lang="ru-RU" altLang="ru-RU" sz="28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координация деятельности и взаимодействия специалистов, контроль  и организация работы, анализ эффективности;</a:t>
            </a:r>
          </a:p>
          <a:p>
            <a:pPr marL="424107" indent="-424107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Учитель – логопед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логопедическая диагностика, коррекция и развитие речи, разработка рекомендаций для других специалистов;</a:t>
            </a:r>
          </a:p>
          <a:p>
            <a:pPr marL="424107" indent="-424107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Учитель - дефектолог 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диагностика, коррекция и развитие познавательной деятельности;</a:t>
            </a:r>
          </a:p>
          <a:p>
            <a:pPr marL="424107" indent="-424107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Учитель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определение уровня развития разных видов деятельности в соответствии с образовательной программой; реализовать рекомендации психолога, логопеда, дефектолога, врача и других специалистов;</a:t>
            </a:r>
          </a:p>
          <a:p>
            <a:pPr marL="424107" indent="-424107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Психолог: 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психологическая диагностика, выявление потенциальных возможностей ребенка, определение зоны ближайшего развития, консультирование, психотренинг, психокоррекция, разработка рекомендаций для других специалистов.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99CDDD-9D95-44A4-B9B3-5733C4A37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50" y="1235075"/>
            <a:ext cx="2148809" cy="2292065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A8162C51-DA6E-4099-B934-9BC0A22131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AC860-8E2B-4515-BA11-B377BCEC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1" y="854075"/>
            <a:ext cx="13182600" cy="1692173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Содержание рекомендаций </a:t>
            </a:r>
            <a:r>
              <a:rPr lang="ru-RU" sz="5400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5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FDA4F-9443-4DC5-8C32-2E5658AB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2050" y="2987674"/>
            <a:ext cx="9906001" cy="666977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Рекомендации </a:t>
            </a:r>
            <a:r>
              <a:rPr 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по организации сопровождения обучающегося с ОВЗ конкретизируют, дополняют рекомендации ПМПК и могут включать: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Разработку АОП;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Разработку индивидуального учебного плана;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Адаптацию учебных материалов;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Предоставление услуг </a:t>
            </a:r>
            <a:r>
              <a:rPr 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тьютора</a:t>
            </a:r>
            <a:r>
              <a:rPr 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, ассистента, </a:t>
            </a:r>
            <a:r>
              <a:rPr lang="ru-RU" sz="36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услуг по </a:t>
            </a:r>
            <a:r>
              <a:rPr lang="ru-RU" sz="3600" dirty="0" err="1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сурдопереводу</a:t>
            </a:r>
            <a:r>
              <a:rPr lang="ru-RU" sz="36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тифлопереводу</a:t>
            </a:r>
            <a:r>
              <a:rPr lang="ru-RU" sz="36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тифлосурдопереводу</a:t>
            </a:r>
            <a:r>
              <a:rPr lang="ru-RU" sz="36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49156" name="Рисунок 4">
            <a:extLst>
              <a:ext uri="{FF2B5EF4-FFF2-40B4-BE49-F238E27FC236}">
                <a16:creationId xmlns:a16="http://schemas.microsoft.com/office/drawing/2014/main" id="{86E1CE88-A4ED-446E-8AF1-207CBC6A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242" y="1158875"/>
            <a:ext cx="2149299" cy="22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33CB8480-7DC5-4BF1-B35C-5A1FA7BC72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C9E1B-5713-4B3D-8036-86306993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52422"/>
            <a:ext cx="13792200" cy="1477328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  <a:t>Алгоритм взаимодействия родителей,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  <a:t>педагогов и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T Amber"/>
                <a:ea typeface="+mn-ea"/>
                <a:cs typeface="Times New Roman" panose="02020603050405020304" pitchFamily="18" charset="0"/>
              </a:rPr>
              <a:t>ППк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T Amber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0" name="Объект 2">
            <a:extLst>
              <a:ext uri="{FF2B5EF4-FFF2-40B4-BE49-F238E27FC236}">
                <a16:creationId xmlns:a16="http://schemas.microsoft.com/office/drawing/2014/main" id="{B179AD57-CFF4-4C72-A2EE-35FAD62B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122" y="5793425"/>
            <a:ext cx="14374918" cy="143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200150" indent="-2857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543050" indent="-17145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00250" indent="-171450" defTabSz="4572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989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ru-RU" altLang="ru-RU" sz="2474">
              <a:solidFill>
                <a:srgbClr val="F3CD60"/>
              </a:solidFill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69BC07BE-59F7-40A8-8B26-5A0DFB768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655525"/>
              </p:ext>
            </p:extLst>
          </p:nvPr>
        </p:nvGraphicFramePr>
        <p:xfrm>
          <a:off x="603251" y="2682876"/>
          <a:ext cx="14630400" cy="862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9CDDD-9D95-44A4-B9B3-5733C4A37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340" y="1260281"/>
            <a:ext cx="2148809" cy="2292065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13487F12-B2E7-4E6A-B72F-E2B18A83A54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A34C0E-0B6B-4D65-9C2A-1B60DF67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957501"/>
            <a:ext cx="14080808" cy="2209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T Amber"/>
                <a:cs typeface="Times New Roman" panose="02020603050405020304" pitchFamily="18" charset="0"/>
              </a:rPr>
              <a:t>Психолого-педагогические консилиумы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B94D3C3-0A62-4D0F-9515-EA211DE3A34D}"/>
              </a:ext>
            </a:extLst>
          </p:cNvPr>
          <p:cNvSpPr/>
          <p:nvPr/>
        </p:nvSpPr>
        <p:spPr>
          <a:xfrm>
            <a:off x="2127251" y="3720045"/>
            <a:ext cx="5518946" cy="15628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29D4CC0-4B83-41AE-A7E4-4F5A56B4ED8B}"/>
              </a:ext>
            </a:extLst>
          </p:cNvPr>
          <p:cNvSpPr/>
          <p:nvPr/>
        </p:nvSpPr>
        <p:spPr>
          <a:xfrm>
            <a:off x="8680450" y="3720044"/>
            <a:ext cx="5105400" cy="158121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LT Amber"/>
                <a:cs typeface="Times New Roman" panose="02020603050405020304" pitchFamily="18" charset="0"/>
              </a:rPr>
              <a:t>Внеплановые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1DE5D98-E364-4A0B-A67F-2F101A59081B}"/>
              </a:ext>
            </a:extLst>
          </p:cNvPr>
          <p:cNvSpPr/>
          <p:nvPr/>
        </p:nvSpPr>
        <p:spPr>
          <a:xfrm>
            <a:off x="3956050" y="5426076"/>
            <a:ext cx="1676400" cy="1084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3888A332-AF4C-42D8-820F-027F675F93A3}"/>
              </a:ext>
            </a:extLst>
          </p:cNvPr>
          <p:cNvSpPr/>
          <p:nvPr/>
        </p:nvSpPr>
        <p:spPr>
          <a:xfrm>
            <a:off x="10052051" y="5426076"/>
            <a:ext cx="1905000" cy="1084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BCF141-23DF-4458-9A2A-CEFF1D5F4F3C}"/>
              </a:ext>
            </a:extLst>
          </p:cNvPr>
          <p:cNvSpPr/>
          <p:nvPr/>
        </p:nvSpPr>
        <p:spPr>
          <a:xfrm>
            <a:off x="1898650" y="6536910"/>
            <a:ext cx="5747547" cy="2209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Проводятся не реже 1 раза в  квартал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C1921E-3BEB-4545-A1FB-4BFF5ADAA516}"/>
              </a:ext>
            </a:extLst>
          </p:cNvPr>
          <p:cNvSpPr/>
          <p:nvPr/>
        </p:nvSpPr>
        <p:spPr>
          <a:xfrm>
            <a:off x="8680450" y="6536910"/>
            <a:ext cx="5105400" cy="2209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Собираются по запросам участников образовательного процесса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50044575-E12A-4A32-8243-D7EAE78835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63D7-1430-4FAD-B2AA-B86781FA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1" y="786068"/>
            <a:ext cx="12344400" cy="677108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  <a:latin typeface="LT Amber"/>
                <a:cs typeface="Times New Roman" panose="02020603050405020304" pitchFamily="18" charset="0"/>
              </a:rPr>
              <a:t>Алгоритм работы </a:t>
            </a:r>
            <a:r>
              <a:rPr lang="ru-RU" sz="4400" b="1" dirty="0" err="1">
                <a:solidFill>
                  <a:srgbClr val="7030A0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sz="4400" b="1" dirty="0">
              <a:solidFill>
                <a:srgbClr val="7030A0"/>
              </a:solidFill>
              <a:latin typeface="LT Amber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7E673E6-18C4-41C9-A70F-A22A6E27C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35954"/>
              </p:ext>
            </p:extLst>
          </p:nvPr>
        </p:nvGraphicFramePr>
        <p:xfrm>
          <a:off x="1746250" y="2835275"/>
          <a:ext cx="11430000" cy="587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3252" name="Группа 4">
            <a:extLst>
              <a:ext uri="{FF2B5EF4-FFF2-40B4-BE49-F238E27FC236}">
                <a16:creationId xmlns:a16="http://schemas.microsoft.com/office/drawing/2014/main" id="{E42EC826-32C3-4F03-B4B7-446589AB353B}"/>
              </a:ext>
            </a:extLst>
          </p:cNvPr>
          <p:cNvGrpSpPr>
            <a:grpSpLocks/>
          </p:cNvGrpSpPr>
          <p:nvPr/>
        </p:nvGrpSpPr>
        <p:grpSpPr bwMode="auto">
          <a:xfrm>
            <a:off x="5175251" y="9693275"/>
            <a:ext cx="8991600" cy="1295400"/>
            <a:chOff x="1640184" y="4192304"/>
            <a:chExt cx="6336792" cy="920262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D70070C6-58C8-493D-80A3-7EC01CF77067}"/>
                </a:ext>
              </a:extLst>
            </p:cNvPr>
            <p:cNvSpPr/>
            <p:nvPr/>
          </p:nvSpPr>
          <p:spPr>
            <a:xfrm>
              <a:off x="1640184" y="4192304"/>
              <a:ext cx="6336792" cy="9202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>
              <a:extLst>
                <a:ext uri="{FF2B5EF4-FFF2-40B4-BE49-F238E27FC236}">
                  <a16:creationId xmlns:a16="http://schemas.microsoft.com/office/drawing/2014/main" id="{F79E0E42-C2EF-48B5-AA6E-218576D5C5B3}"/>
                </a:ext>
              </a:extLst>
            </p:cNvPr>
            <p:cNvSpPr/>
            <p:nvPr/>
          </p:nvSpPr>
          <p:spPr>
            <a:xfrm>
              <a:off x="1919588" y="4218865"/>
              <a:ext cx="5212628" cy="867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4820" tIns="84820" rIns="84820" bIns="84820" spcCol="1270" anchor="ctr"/>
            <a:lstStyle/>
            <a:p>
              <a:pPr defTabSz="989584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/>
            </a:p>
          </p:txBody>
        </p:sp>
      </p:grpSp>
      <p:grpSp>
        <p:nvGrpSpPr>
          <p:cNvPr id="53253" name="Группа 7">
            <a:extLst>
              <a:ext uri="{FF2B5EF4-FFF2-40B4-BE49-F238E27FC236}">
                <a16:creationId xmlns:a16="http://schemas.microsoft.com/office/drawing/2014/main" id="{EC88731C-4F4D-475B-8E15-CA7243D16B99}"/>
              </a:ext>
            </a:extLst>
          </p:cNvPr>
          <p:cNvGrpSpPr>
            <a:grpSpLocks/>
          </p:cNvGrpSpPr>
          <p:nvPr/>
        </p:nvGrpSpPr>
        <p:grpSpPr bwMode="auto">
          <a:xfrm>
            <a:off x="8756650" y="8925196"/>
            <a:ext cx="1752600" cy="757100"/>
            <a:chOff x="7259326" y="3167235"/>
            <a:chExt cx="497071" cy="497071"/>
          </a:xfrm>
        </p:grpSpPr>
        <p:sp>
          <p:nvSpPr>
            <p:cNvPr id="9" name="Стрелка вниз 8">
              <a:extLst>
                <a:ext uri="{FF2B5EF4-FFF2-40B4-BE49-F238E27FC236}">
                  <a16:creationId xmlns:a16="http://schemas.microsoft.com/office/drawing/2014/main" id="{B95F48D4-B69D-4A64-A8FE-0B6DA29DABCF}"/>
                </a:ext>
              </a:extLst>
            </p:cNvPr>
            <p:cNvSpPr/>
            <p:nvPr/>
          </p:nvSpPr>
          <p:spPr>
            <a:xfrm>
              <a:off x="7259326" y="3167235"/>
              <a:ext cx="497071" cy="4970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низ 4">
              <a:extLst>
                <a:ext uri="{FF2B5EF4-FFF2-40B4-BE49-F238E27FC236}">
                  <a16:creationId xmlns:a16="http://schemas.microsoft.com/office/drawing/2014/main" id="{150D8BA7-3345-48A4-9937-53EA7C0F903C}"/>
                </a:ext>
              </a:extLst>
            </p:cNvPr>
            <p:cNvSpPr/>
            <p:nvPr/>
          </p:nvSpPr>
          <p:spPr>
            <a:xfrm>
              <a:off x="7371431" y="3167235"/>
              <a:ext cx="272861" cy="374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128" tIns="36128" rIns="36128" bIns="36128" spcCol="1270" anchor="ctr"/>
            <a:lstStyle/>
            <a:p>
              <a:pPr algn="ctr" defTabSz="1264469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45"/>
            </a:p>
          </p:txBody>
        </p:sp>
      </p:grpSp>
      <p:sp>
        <p:nvSpPr>
          <p:cNvPr id="53254" name="TextBox 12">
            <a:extLst>
              <a:ext uri="{FF2B5EF4-FFF2-40B4-BE49-F238E27FC236}">
                <a16:creationId xmlns:a16="http://schemas.microsoft.com/office/drawing/2014/main" id="{5BF0041C-2591-4827-BE27-BD40A195999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194049" y="10092948"/>
            <a:ext cx="12801601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РАБОТЫ. ОЦЕНКА ЭФФЕКТИВНОСТИ</a:t>
            </a: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ABD011B0-0D3D-4109-9523-4E3BDE1961A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5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27354"/>
            <a:ext cx="5115050" cy="112546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250" y="777875"/>
            <a:ext cx="13030200" cy="1293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 sz="4400" b="1" dirty="0">
                <a:solidFill>
                  <a:srgbClr val="FFFF00"/>
                </a:solidFill>
                <a:latin typeface="LT Amber"/>
              </a:rPr>
              <a:t>УТОЧНЕН ПОРЯДОК И УСЛОВИЯ, ПРИ КОТОРЫХ ВОЗМОЖНА ОРГАНИЗАЦИЯ ОБУЧЕНИЯ НА ДОМУ И ОБУЧЕНИЯ В МЕДИЦИНСКОЙ ОРГАНИЗАЦИИ ДЛЯ ДЕТЕЙ С ОПРЕДЕЛЁННЫМИ ЗАБОЛЕВАНИЯМИ</a:t>
            </a:r>
            <a:br>
              <a:rPr lang="ru-RU" altLang="ru-RU" sz="3600" b="1" dirty="0">
                <a:solidFill>
                  <a:srgbClr val="FFFF00"/>
                </a:solidFill>
                <a:latin typeface="LT Amber"/>
              </a:rPr>
            </a:br>
            <a:br>
              <a:rPr lang="ru-RU" altLang="ru-RU" sz="3600" b="1" dirty="0">
                <a:solidFill>
                  <a:srgbClr val="FFFF00"/>
                </a:solidFill>
                <a:latin typeface="LT Amber"/>
              </a:rPr>
            </a:br>
            <a:br>
              <a:rPr lang="ru-RU" altLang="ru-RU" sz="3600" b="1" dirty="0">
                <a:solidFill>
                  <a:srgbClr val="FFFF00"/>
                </a:solidFill>
                <a:latin typeface="LT Amber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LT Amber"/>
              </a:rPr>
              <a:t>Изменения в терминологии:</a:t>
            </a:r>
            <a:br>
              <a:rPr lang="ru-RU" altLang="ru-RU" sz="3600" b="1" dirty="0">
                <a:solidFill>
                  <a:srgbClr val="FFFF00"/>
                </a:solidFill>
                <a:latin typeface="LT Amber"/>
              </a:rPr>
            </a:br>
            <a:br>
              <a:rPr lang="ru-RU" altLang="ru-RU" sz="3600" b="1" dirty="0">
                <a:solidFill>
                  <a:srgbClr val="FFFF00"/>
                </a:solidFill>
                <a:latin typeface="LT Amber"/>
              </a:rPr>
            </a:br>
            <a:r>
              <a:rPr lang="ru-RU" altLang="ru-RU" sz="4800" b="1" dirty="0">
                <a:solidFill>
                  <a:schemeClr val="bg1"/>
                </a:solidFill>
                <a:latin typeface="LT Amber"/>
              </a:rPr>
              <a:t>Термин «</a:t>
            </a:r>
            <a:r>
              <a:rPr lang="ru-RU" altLang="ru-RU" sz="4800" b="1" dirty="0">
                <a:solidFill>
                  <a:srgbClr val="FF0000"/>
                </a:solidFill>
                <a:latin typeface="LT Amber"/>
              </a:rPr>
              <a:t>умственная отсталость</a:t>
            </a:r>
            <a:r>
              <a:rPr lang="ru-RU" altLang="ru-RU" sz="4800" b="1" dirty="0">
                <a:solidFill>
                  <a:schemeClr val="bg1"/>
                </a:solidFill>
                <a:latin typeface="LT Amber"/>
              </a:rPr>
              <a:t>» заменен </a:t>
            </a: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r>
              <a:rPr lang="ru-RU" altLang="ru-RU" sz="4800" b="1" dirty="0">
                <a:solidFill>
                  <a:schemeClr val="bg1"/>
                </a:solidFill>
                <a:latin typeface="LT Amber"/>
              </a:rPr>
              <a:t>на термин «</a:t>
            </a:r>
            <a:r>
              <a:rPr lang="ru-RU" altLang="ru-RU" sz="4800" b="1" dirty="0">
                <a:solidFill>
                  <a:srgbClr val="00B050"/>
                </a:solidFill>
                <a:latin typeface="LT Amber"/>
              </a:rPr>
              <a:t>нарушение интеллекта</a:t>
            </a:r>
            <a:r>
              <a:rPr lang="ru-RU" altLang="ru-RU" sz="4800" b="1" dirty="0">
                <a:solidFill>
                  <a:schemeClr val="bg1"/>
                </a:solidFill>
                <a:latin typeface="LT Amber"/>
              </a:rPr>
              <a:t>»</a:t>
            </a: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r>
              <a:rPr lang="ru-RU" altLang="ru-RU" sz="4800" b="1" dirty="0">
                <a:solidFill>
                  <a:srgbClr val="FFFFFF"/>
                </a:solidFill>
                <a:latin typeface="LT Amber"/>
                <a:cs typeface="Times New Roman" panose="02020603050405020304" pitchFamily="18" charset="0"/>
              </a:rPr>
              <a:t>Термин «</a:t>
            </a:r>
            <a:r>
              <a:rPr lang="ru-RU" altLang="ru-RU" sz="48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сложные дефекты</a:t>
            </a:r>
            <a:r>
              <a:rPr lang="ru-RU" altLang="ru-RU" sz="4800" b="1" dirty="0">
                <a:solidFill>
                  <a:srgbClr val="FFFFFF"/>
                </a:solidFill>
                <a:latin typeface="LT Amber"/>
                <a:cs typeface="Times New Roman" panose="02020603050405020304" pitchFamily="18" charset="0"/>
              </a:rPr>
              <a:t>» заменен</a:t>
            </a:r>
            <a:br>
              <a:rPr lang="ru-RU" altLang="ru-RU" sz="4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FFFFFF"/>
                </a:solidFill>
                <a:latin typeface="LT Amber"/>
                <a:cs typeface="Times New Roman" panose="02020603050405020304" pitchFamily="18" charset="0"/>
              </a:rPr>
              <a:t>на термин «</a:t>
            </a:r>
            <a:r>
              <a:rPr lang="ru-RU" altLang="ru-RU" sz="4800" b="1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тяжелые множественные нарушения развития</a:t>
            </a:r>
            <a:r>
              <a:rPr lang="ru-RU" altLang="ru-RU" sz="4800" b="1" dirty="0">
                <a:solidFill>
                  <a:srgbClr val="FFFFFF"/>
                </a:solidFill>
                <a:latin typeface="LT Amber"/>
                <a:cs typeface="Times New Roman" panose="02020603050405020304" pitchFamily="18" charset="0"/>
              </a:rPr>
              <a:t>»</a:t>
            </a: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br>
              <a:rPr lang="ru-RU" altLang="ru-RU" sz="4800" b="1" dirty="0">
                <a:solidFill>
                  <a:schemeClr val="bg1"/>
                </a:solidFill>
                <a:latin typeface="LT Amber"/>
              </a:rPr>
            </a:br>
            <a:br>
              <a:rPr lang="ru-RU" altLang="ru-RU" sz="44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sz="4400" spc="-420" dirty="0">
              <a:solidFill>
                <a:srgbClr val="FFFF00"/>
              </a:solidFill>
              <a:latin typeface="LT Amber"/>
            </a:endParaRPr>
          </a:p>
        </p:txBody>
      </p:sp>
    </p:spTree>
    <p:extLst>
      <p:ext uri="{BB962C8B-B14F-4D97-AF65-F5344CB8AC3E}">
        <p14:creationId xmlns:p14="http://schemas.microsoft.com/office/powerpoint/2010/main" val="244886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F9359E7-A7C9-477B-9834-C4F1A2851F3E}"/>
              </a:ext>
            </a:extLst>
          </p:cNvPr>
          <p:cNvSpPr/>
          <p:nvPr/>
        </p:nvSpPr>
        <p:spPr>
          <a:xfrm>
            <a:off x="1898651" y="5123241"/>
            <a:ext cx="5257800" cy="2562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Договор между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ОУ и родителями (законными представителями)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D77D67-DD72-478D-BFCF-4ACAFD565BF7}"/>
              </a:ext>
            </a:extLst>
          </p:cNvPr>
          <p:cNvSpPr/>
          <p:nvPr/>
        </p:nvSpPr>
        <p:spPr>
          <a:xfrm>
            <a:off x="7537451" y="5125858"/>
            <a:ext cx="4724400" cy="26493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Журнал регистрации детей на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sz="3200" b="1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A8EEF5-EB1C-45B2-8DB8-3D6E408827BC}"/>
              </a:ext>
            </a:extLst>
          </p:cNvPr>
          <p:cNvSpPr/>
          <p:nvPr/>
        </p:nvSpPr>
        <p:spPr>
          <a:xfrm>
            <a:off x="1898651" y="8245475"/>
            <a:ext cx="10591800" cy="13716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Ответственный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Председатель </a:t>
            </a:r>
            <a:r>
              <a:rPr lang="ru-RU" sz="3600" b="1" dirty="0" err="1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6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  ОУ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F697FE-46D0-478D-8EF2-BA3A8DDB2E58}"/>
              </a:ext>
            </a:extLst>
          </p:cNvPr>
          <p:cNvSpPr/>
          <p:nvPr/>
        </p:nvSpPr>
        <p:spPr>
          <a:xfrm>
            <a:off x="1898650" y="2625759"/>
            <a:ext cx="10363200" cy="981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95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подготовительный</a:t>
            </a: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BFCF10F9-D05E-4BC9-A51F-BEC81581BC76}"/>
              </a:ext>
            </a:extLst>
          </p:cNvPr>
          <p:cNvSpPr/>
          <p:nvPr/>
        </p:nvSpPr>
        <p:spPr>
          <a:xfrm>
            <a:off x="3575050" y="3785491"/>
            <a:ext cx="1828800" cy="1068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CA087BFC-4966-48B4-BAA1-AF8CE3E137CA}"/>
              </a:ext>
            </a:extLst>
          </p:cNvPr>
          <p:cNvSpPr/>
          <p:nvPr/>
        </p:nvSpPr>
        <p:spPr>
          <a:xfrm>
            <a:off x="8985250" y="3785491"/>
            <a:ext cx="1828800" cy="1068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03FD139F-3603-484B-AFAC-5082AFC7D4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plu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4431E6E-BA72-4C0D-B544-BE374D0F3DFA}"/>
              </a:ext>
            </a:extLst>
          </p:cNvPr>
          <p:cNvSpPr/>
          <p:nvPr/>
        </p:nvSpPr>
        <p:spPr>
          <a:xfrm>
            <a:off x="1517652" y="2314031"/>
            <a:ext cx="10972800" cy="1682931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Педагогическое представление  специалистов, в котором отражены выявленные проблемы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166CE17-4BDC-43B5-AA06-BD0BE5A0ABC7}"/>
              </a:ext>
            </a:extLst>
          </p:cNvPr>
          <p:cNvSpPr/>
          <p:nvPr/>
        </p:nvSpPr>
        <p:spPr>
          <a:xfrm>
            <a:off x="1517652" y="4096824"/>
            <a:ext cx="10972800" cy="1505307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Выписка из истории развития обучающегося (анамнез)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129F40-DD85-4282-A4E7-A46AE93A2B80}"/>
              </a:ext>
            </a:extLst>
          </p:cNvPr>
          <p:cNvSpPr/>
          <p:nvPr/>
        </p:nvSpPr>
        <p:spPr>
          <a:xfrm>
            <a:off x="1517651" y="549760"/>
            <a:ext cx="10972800" cy="1541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5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Диагностический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EBED6CF-237E-4359-8C78-2F1B6A85895F}"/>
              </a:ext>
            </a:extLst>
          </p:cNvPr>
          <p:cNvSpPr/>
          <p:nvPr/>
        </p:nvSpPr>
        <p:spPr>
          <a:xfrm>
            <a:off x="1517652" y="8772599"/>
            <a:ext cx="10972799" cy="11492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Ответственные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LT Amber"/>
                <a:cs typeface="Times New Roman" panose="02020603050405020304" pitchFamily="18" charset="0"/>
              </a:rPr>
              <a:t>: специалисты </a:t>
            </a:r>
            <a:r>
              <a:rPr lang="ru-RU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LT Amber"/>
              <a:cs typeface="Times New Roman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8FAE33-87BA-4BD1-9AED-E7E776A33BAD}"/>
              </a:ext>
            </a:extLst>
          </p:cNvPr>
          <p:cNvSpPr/>
          <p:nvPr/>
        </p:nvSpPr>
        <p:spPr>
          <a:xfrm>
            <a:off x="1517652" y="5701993"/>
            <a:ext cx="10972800" cy="1324281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Данные мониторинга специалистов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04BD930-D608-45F6-A911-9600C08AECCD}"/>
              </a:ext>
            </a:extLst>
          </p:cNvPr>
          <p:cNvSpPr/>
          <p:nvPr/>
        </p:nvSpPr>
        <p:spPr>
          <a:xfrm>
            <a:off x="1517652" y="7126135"/>
            <a:ext cx="10972800" cy="1424140"/>
          </a:xfrm>
          <a:prstGeom prst="ellipse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Рекомендации специалистов для педагогов и родителей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71987BEE-5F64-4A57-B2B5-58F6B24B85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D276A818-8318-42D5-AF1A-13155F0A619B}"/>
              </a:ext>
            </a:extLst>
          </p:cNvPr>
          <p:cNvSpPr/>
          <p:nvPr/>
        </p:nvSpPr>
        <p:spPr>
          <a:xfrm>
            <a:off x="1212852" y="2343772"/>
            <a:ext cx="11734799" cy="13586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anose="02020603050405020304" pitchFamily="18" charset="0"/>
              </a:rPr>
              <a:t>Разработка образовательного маршрута  (ИОМ)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anose="02020603050405020304" pitchFamily="18" charset="0"/>
              </a:rPr>
              <a:t>и программы коррекционной помощи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E5B9C9E-7A66-4CCC-B90B-B573A92E1558}"/>
              </a:ext>
            </a:extLst>
          </p:cNvPr>
          <p:cNvSpPr/>
          <p:nvPr/>
        </p:nvSpPr>
        <p:spPr>
          <a:xfrm>
            <a:off x="1212851" y="6645274"/>
            <a:ext cx="3657599" cy="3344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Протокол консилиума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164AD83-64ED-441A-8289-93382DBB8E7B}"/>
              </a:ext>
            </a:extLst>
          </p:cNvPr>
          <p:cNvSpPr/>
          <p:nvPr/>
        </p:nvSpPr>
        <p:spPr>
          <a:xfrm>
            <a:off x="10162003" y="6277736"/>
            <a:ext cx="3928648" cy="3445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Журнал регистрации заключений и рекомендаций специалистов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FC5A804-59B7-4101-857C-D08A07451561}"/>
              </a:ext>
            </a:extLst>
          </p:cNvPr>
          <p:cNvSpPr/>
          <p:nvPr/>
        </p:nvSpPr>
        <p:spPr>
          <a:xfrm>
            <a:off x="4870450" y="6449864"/>
            <a:ext cx="5181601" cy="45484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Коллегиальное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заключение на каждого обследуемого обучающегося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с рекомендациями специалистов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8668352-F164-4CBB-A793-67B5C3CD1534}"/>
              </a:ext>
            </a:extLst>
          </p:cNvPr>
          <p:cNvSpPr/>
          <p:nvPr/>
        </p:nvSpPr>
        <p:spPr>
          <a:xfrm>
            <a:off x="2508250" y="4586570"/>
            <a:ext cx="8305800" cy="9790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lang="ru-RU" sz="247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A7317B9C-6D8A-47A5-9163-AB10134CE9C1}"/>
              </a:ext>
            </a:extLst>
          </p:cNvPr>
          <p:cNvSpPr/>
          <p:nvPr/>
        </p:nvSpPr>
        <p:spPr>
          <a:xfrm>
            <a:off x="2203450" y="5761077"/>
            <a:ext cx="1752600" cy="88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6AEE108E-D79B-4301-B1A5-0EC8B4431999}"/>
              </a:ext>
            </a:extLst>
          </p:cNvPr>
          <p:cNvSpPr/>
          <p:nvPr/>
        </p:nvSpPr>
        <p:spPr>
          <a:xfrm rot="19913921">
            <a:off x="10131262" y="5339290"/>
            <a:ext cx="1403153" cy="1154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861C6EEE-7601-4318-BD39-68D80D77AC2C}"/>
              </a:ext>
            </a:extLst>
          </p:cNvPr>
          <p:cNvSpPr/>
          <p:nvPr/>
        </p:nvSpPr>
        <p:spPr>
          <a:xfrm>
            <a:off x="6699250" y="5743684"/>
            <a:ext cx="1752600" cy="683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84F9FC-3506-4446-9B39-97F512F687C9}"/>
              </a:ext>
            </a:extLst>
          </p:cNvPr>
          <p:cNvSpPr/>
          <p:nvPr/>
        </p:nvSpPr>
        <p:spPr>
          <a:xfrm>
            <a:off x="1212851" y="1319425"/>
            <a:ext cx="11734800" cy="801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3 этап – Этап сопровождения</a:t>
            </a:r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6E98FB7C-B2D7-42E2-88B0-F0EC869C9F73}"/>
              </a:ext>
            </a:extLst>
          </p:cNvPr>
          <p:cNvSpPr/>
          <p:nvPr/>
        </p:nvSpPr>
        <p:spPr>
          <a:xfrm rot="10800000">
            <a:off x="5861050" y="3874501"/>
            <a:ext cx="1066800" cy="534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pic>
        <p:nvPicPr>
          <p:cNvPr id="17" name="object 3">
            <a:extLst>
              <a:ext uri="{FF2B5EF4-FFF2-40B4-BE49-F238E27FC236}">
                <a16:creationId xmlns:a16="http://schemas.microsoft.com/office/drawing/2014/main" id="{C7FB4EF9-FEBD-4CA9-BE1C-3F9991FDEE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1">
            <a:extLst>
              <a:ext uri="{FF2B5EF4-FFF2-40B4-BE49-F238E27FC236}">
                <a16:creationId xmlns:a16="http://schemas.microsoft.com/office/drawing/2014/main" id="{6531A696-99C3-42B1-875B-234F98C3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651" y="3696483"/>
            <a:ext cx="13623608" cy="1086901"/>
          </a:xfrm>
        </p:spPr>
        <p:txBody>
          <a:bodyPr/>
          <a:lstStyle/>
          <a:p>
            <a:pPr marL="337716" indent="-337716"/>
            <a:r>
              <a:rPr lang="ru-RU" altLang="ru-RU" sz="3600" b="1" dirty="0">
                <a:solidFill>
                  <a:srgbClr val="002060"/>
                </a:solidFill>
                <a:latin typeface="LT Amber"/>
                <a:cs typeface="Times New Roman" panose="02020603050405020304" pitchFamily="18" charset="0"/>
              </a:rPr>
              <a:t>Документация</a:t>
            </a:r>
          </a:p>
          <a:p>
            <a:pPr marL="337716" indent="-337716"/>
            <a:endParaRPr lang="ru-RU" altLang="ru-RU" sz="3463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FAEEF-B80D-45BF-9332-FF21B4017F26}"/>
              </a:ext>
            </a:extLst>
          </p:cNvPr>
          <p:cNvSpPr/>
          <p:nvPr/>
        </p:nvSpPr>
        <p:spPr>
          <a:xfrm>
            <a:off x="755650" y="845903"/>
            <a:ext cx="14775677" cy="2227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4 этап – Промежуточный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LT Amber"/>
                <a:cs typeface="Times New Roman" pitchFamily="18" charset="0"/>
              </a:rPr>
              <a:t>Корректировка деятельности специалистов по сопровождению ребенка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8CD3E0-3B7C-4A7D-ABEC-84BDCBD16C34}"/>
              </a:ext>
            </a:extLst>
          </p:cNvPr>
          <p:cNvSpPr/>
          <p:nvPr/>
        </p:nvSpPr>
        <p:spPr>
          <a:xfrm>
            <a:off x="3117851" y="8397875"/>
            <a:ext cx="9296400" cy="160019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Ответственные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LT Amber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LT Amber"/>
                <a:cs typeface="Times New Roman" panose="02020603050405020304" pitchFamily="18" charset="0"/>
              </a:rPr>
              <a:t>специалисты </a:t>
            </a:r>
            <a:r>
              <a:rPr lang="ru-RU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LT Amber"/>
              <a:cs typeface="Times New Roman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4BE053D-0AB1-4FF5-8353-F34CD72549AA}"/>
              </a:ext>
            </a:extLst>
          </p:cNvPr>
          <p:cNvSpPr/>
          <p:nvPr/>
        </p:nvSpPr>
        <p:spPr>
          <a:xfrm>
            <a:off x="8423714" y="4600344"/>
            <a:ext cx="6717545" cy="16639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LT Amber"/>
                <a:cs typeface="Times New Roman" panose="02020603050405020304" pitchFamily="18" charset="0"/>
              </a:rPr>
              <a:t>Индивидуальный  образовательный маршрут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1FC29A3-D95A-4B29-994C-A5D7918BA730}"/>
              </a:ext>
            </a:extLst>
          </p:cNvPr>
          <p:cNvSpPr/>
          <p:nvPr/>
        </p:nvSpPr>
        <p:spPr>
          <a:xfrm>
            <a:off x="5937250" y="6709007"/>
            <a:ext cx="8923893" cy="14882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LT Amber"/>
                <a:cs typeface="Times New Roman" panose="02020603050405020304" pitchFamily="18" charset="0"/>
              </a:rPr>
              <a:t>Лист контроля динамики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257B61CB-4292-4EF2-ADF1-5006EC1B37B2}"/>
              </a:ext>
            </a:extLst>
          </p:cNvPr>
          <p:cNvSpPr/>
          <p:nvPr/>
        </p:nvSpPr>
        <p:spPr>
          <a:xfrm rot="17724307">
            <a:off x="6156788" y="3447584"/>
            <a:ext cx="1053659" cy="2919706"/>
          </a:xfrm>
          <a:prstGeom prst="downArrow">
            <a:avLst>
              <a:gd name="adj1" fmla="val 50000"/>
              <a:gd name="adj2" fmla="val 5403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605E32A8-D2B4-4535-9B67-BFFEDA78B2E7}"/>
              </a:ext>
            </a:extLst>
          </p:cNvPr>
          <p:cNvSpPr/>
          <p:nvPr/>
        </p:nvSpPr>
        <p:spPr>
          <a:xfrm rot="19540168">
            <a:off x="4164022" y="4543344"/>
            <a:ext cx="1677536" cy="272815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71B2A456-0095-45BE-B777-31A7E32821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328598BC-04E5-4121-A19E-4F59E3A1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811" y="2031494"/>
            <a:ext cx="10178415" cy="7332753"/>
          </a:xfrm>
        </p:spPr>
        <p:txBody>
          <a:bodyPr>
            <a:normAutofit/>
          </a:bodyPr>
          <a:lstStyle/>
          <a:p>
            <a:pPr marL="339286" indent="-339286">
              <a:defRPr/>
            </a:pPr>
            <a:endParaRPr lang="ru-RU" dirty="0"/>
          </a:p>
          <a:p>
            <a:pPr marL="339286" indent="-339286">
              <a:buFont typeface="Wingdings 2"/>
              <a:buChar char=""/>
              <a:defRPr/>
            </a:pPr>
            <a:endParaRPr lang="ru-RU" dirty="0"/>
          </a:p>
          <a:p>
            <a:pPr marL="339286" indent="-339286"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0CA156-9E81-41D3-A558-623CA951DDC4}"/>
              </a:ext>
            </a:extLst>
          </p:cNvPr>
          <p:cNvSpPr/>
          <p:nvPr/>
        </p:nvSpPr>
        <p:spPr>
          <a:xfrm>
            <a:off x="1822450" y="1006476"/>
            <a:ext cx="104394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95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этап – Итоговый</a:t>
            </a:r>
          </a:p>
          <a:p>
            <a:pPr algn="ctr">
              <a:defRPr/>
            </a:pPr>
            <a:r>
              <a:rPr lang="ru-RU" sz="3092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работы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8D233E2-EBD3-4FB0-84B5-1011B533C80F}"/>
              </a:ext>
            </a:extLst>
          </p:cNvPr>
          <p:cNvSpPr/>
          <p:nvPr/>
        </p:nvSpPr>
        <p:spPr>
          <a:xfrm>
            <a:off x="1822450" y="6277737"/>
            <a:ext cx="6019800" cy="2501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индивидуального образовательного маршрута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87DCB8C-01A8-49EB-BEF5-0E784DF28EA8}"/>
              </a:ext>
            </a:extLst>
          </p:cNvPr>
          <p:cNvSpPr/>
          <p:nvPr/>
        </p:nvSpPr>
        <p:spPr>
          <a:xfrm>
            <a:off x="7842251" y="7790887"/>
            <a:ext cx="6324600" cy="25983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контроля динамики развития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FFB8F8AD-88A8-47C5-9757-8008D818A255}"/>
              </a:ext>
            </a:extLst>
          </p:cNvPr>
          <p:cNvSpPr/>
          <p:nvPr/>
        </p:nvSpPr>
        <p:spPr>
          <a:xfrm>
            <a:off x="4032250" y="5252718"/>
            <a:ext cx="1981200" cy="9360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B9C790A7-BCBB-4DFA-A870-495E018D9D1A}"/>
              </a:ext>
            </a:extLst>
          </p:cNvPr>
          <p:cNvSpPr/>
          <p:nvPr/>
        </p:nvSpPr>
        <p:spPr>
          <a:xfrm>
            <a:off x="10204450" y="5442150"/>
            <a:ext cx="1828800" cy="1992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8A61A62-1DF4-4B5C-AF7C-0FB707D38259}"/>
              </a:ext>
            </a:extLst>
          </p:cNvPr>
          <p:cNvSpPr/>
          <p:nvPr/>
        </p:nvSpPr>
        <p:spPr>
          <a:xfrm>
            <a:off x="1822450" y="3547262"/>
            <a:ext cx="10439400" cy="148435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освоения коррекционной программы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карты развития ребенка</a:t>
            </a: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8864443A-8F5A-4CDC-88D2-1FD4FA1454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advClick="0"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A6A13464-D875-4B58-AEB2-3BBD33E4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85" y="753958"/>
            <a:ext cx="14325177" cy="113877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C52EFE25-4358-4F52-B24E-A105D39C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-20943"/>
            <a:ext cx="15087600" cy="113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EF7E44CA-5D3E-431B-BD0D-08AE79C161D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17F23-41E3-4CCB-840C-52578FC9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376592"/>
            <a:ext cx="13944600" cy="13822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КИМП</a:t>
            </a:r>
            <a:b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для создания индивидуального образовательного маршрута и программ дошкольников с ОВЗ</a:t>
            </a:r>
          </a:p>
        </p:txBody>
      </p:sp>
      <p:pic>
        <p:nvPicPr>
          <p:cNvPr id="65539" name="Объект 3">
            <a:extLst>
              <a:ext uri="{FF2B5EF4-FFF2-40B4-BE49-F238E27FC236}">
                <a16:creationId xmlns:a16="http://schemas.microsoft.com/office/drawing/2014/main" id="{50588B07-FD8D-4313-911C-CFF8EAB88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451" y="3740988"/>
            <a:ext cx="6172200" cy="5594462"/>
          </a:xfrm>
        </p:spPr>
      </p:pic>
      <p:sp>
        <p:nvSpPr>
          <p:cNvPr id="65540" name="Прямоугольник 6">
            <a:extLst>
              <a:ext uri="{FF2B5EF4-FFF2-40B4-BE49-F238E27FC236}">
                <a16:creationId xmlns:a16="http://schemas.microsoft.com/office/drawing/2014/main" id="{937E07D3-86BE-40BF-AA1C-E53CDD17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1" y="2562931"/>
            <a:ext cx="7924799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КИМП — конструктор индивидуальных маршрутов и образовательных программ для дошкольников с ОВЗ.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С помощью программы Вы составите </a:t>
            </a:r>
            <a:r>
              <a:rPr lang="ru-RU" altLang="ru-RU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документ со всеми составляющими работы с дошкольником в течение года: общими сведениями, спецификой маршрута, индивидуальной образовательной программой, программой работы с семьей и мониторингом индивидуального развития.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Мы регулярно обновляем программу, так чтобы она соответствовала актуальным требованиям законодательства. Последнее обновление было в 2023 году в связи с новыми требованиями ФАОП для детей с ОВЗ. </a:t>
            </a:r>
            <a:endParaRPr lang="ru-RU" altLang="ru-RU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415C2D03-9573-4E0D-AF1C-999B9B3B37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D347E-E290-4CF4-82AC-4FBDE93A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92335"/>
            <a:ext cx="12649200" cy="1781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КИМП Школа (ФАОП 2024)</a:t>
            </a:r>
            <a:b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индивидуального образовательного маршрута школьника с ОВЗ</a:t>
            </a:r>
            <a:endParaRPr lang="ru-RU" sz="3600" dirty="0"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66563" name="Прямоугольник 2">
            <a:extLst>
              <a:ext uri="{FF2B5EF4-FFF2-40B4-BE49-F238E27FC236}">
                <a16:creationId xmlns:a16="http://schemas.microsoft.com/office/drawing/2014/main" id="{1F6E7135-B207-4061-9C08-3C1EB79C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2" y="2149475"/>
            <a:ext cx="7924798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Программа поможет: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составить индивидуальный образовательный маршрут школьника с ОВЗ с учетом требований ФАОП 2023/2024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разработать индивидуальный учебный план коррекционно-развивающей работы с детьми с ОВЗ/2024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разработать план работы с семьей обучающегося, учитывая взаимосвязанную работу всех специалистов в рамках реализации ИОМ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наглядно увидеть динамику развития с помощью уникальных мониторингов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оформить данные мониторинговых исследований для отчетной документации и педагогического портфолио</a:t>
            </a:r>
          </a:p>
        </p:txBody>
      </p:sp>
      <p:pic>
        <p:nvPicPr>
          <p:cNvPr id="66564" name="Рисунок 3">
            <a:extLst>
              <a:ext uri="{FF2B5EF4-FFF2-40B4-BE49-F238E27FC236}">
                <a16:creationId xmlns:a16="http://schemas.microsoft.com/office/drawing/2014/main" id="{58DC94CE-8D31-4A53-878C-135B1CCD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3748840"/>
            <a:ext cx="5943600" cy="51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72AFC646-761F-465B-9850-7838A2BE2A5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3">
            <a:extLst>
              <a:ext uri="{FF2B5EF4-FFF2-40B4-BE49-F238E27FC236}">
                <a16:creationId xmlns:a16="http://schemas.microsoft.com/office/drawing/2014/main" id="{BA274F2A-E2BA-4740-9659-DEDD8414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1" y="320676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BA013-A072-4D7B-991C-DEC62515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0" y="1022984"/>
            <a:ext cx="10210800" cy="830997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Важно знать</a:t>
            </a:r>
          </a:p>
        </p:txBody>
      </p:sp>
      <p:sp>
        <p:nvSpPr>
          <p:cNvPr id="67588" name="Объект 2">
            <a:extLst>
              <a:ext uri="{FF2B5EF4-FFF2-40B4-BE49-F238E27FC236}">
                <a16:creationId xmlns:a16="http://schemas.microsoft.com/office/drawing/2014/main" id="{53E08873-6870-4A79-A925-3C2C32D3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1" y="2987675"/>
            <a:ext cx="10896600" cy="7755969"/>
          </a:xfrm>
        </p:spPr>
        <p:txBody>
          <a:bodyPr/>
          <a:lstStyle/>
          <a:p>
            <a:pPr algn="just"/>
            <a:r>
              <a:rPr lang="en-US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    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 отсутствии в ОУ оптимальных условий, адекватных индивидуальным особенностям обучающегося или же при необходимости более углубленной диагностики, специалисты консилиума ОУ рекомендуют родителям (законным представителям) обратиться в </a:t>
            </a:r>
            <a:r>
              <a:rPr lang="ru-RU" alt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– </a:t>
            </a:r>
            <a:r>
              <a:rPr lang="ru-RU" alt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медико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– педагогическую комиссию (ПМПК).</a:t>
            </a:r>
          </a:p>
          <a:p>
            <a:pPr algn="just"/>
            <a:endParaRPr lang="ru-RU" alt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just"/>
            <a:r>
              <a:rPr lang="en-US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     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Коллегиальное заключение консилиума доводится до сведения родителей (законных представителей) на индивидуальных консультациях в доступной для понимания форме в день проведения заседания. Только после этого осуществляется </a:t>
            </a:r>
            <a:r>
              <a:rPr lang="ru-RU" altLang="ru-RU" sz="36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коррекционно</a:t>
            </a:r>
            <a:r>
              <a:rPr lang="ru-RU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– развивающая работа с детьми.</a:t>
            </a:r>
            <a:r>
              <a:rPr lang="en-US" altLang="ru-RU" sz="36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endParaRPr lang="ru-RU" altLang="ru-RU" sz="36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D40D2EE5-9384-47DD-85BF-3797DF5DE8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A1C5C0-E352-4FF6-AB4A-95E050DB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701675"/>
            <a:ext cx="12725399" cy="830997"/>
          </a:xfrm>
        </p:spPr>
        <p:txBody>
          <a:bodyPr/>
          <a:lstStyle/>
          <a:p>
            <a:pPr algn="ctr">
              <a:defRPr/>
            </a:pPr>
            <a:r>
              <a:rPr lang="ru-RU" sz="5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Основная документация </a:t>
            </a:r>
            <a:r>
              <a:rPr lang="ru-RU" sz="5400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ПП</a:t>
            </a:r>
            <a:r>
              <a:rPr lang="ru-RU" sz="5400" cap="none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</a:t>
            </a:r>
            <a:endParaRPr lang="ru-RU" sz="5400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BD70C6-B3BA-4723-A8D8-96D92940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1973901"/>
            <a:ext cx="15011400" cy="8429654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3200" b="1" dirty="0">
              <a:latin typeface="LT Amber"/>
            </a:endParaRP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о создании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с утвержденным составом специалистов;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положение о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журнал учета заседаний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и обучающихся, прошедших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: дата, тематика заседания, вид консультации 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годовой план работы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журнал записи детей на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вносятся Ф.И.О., дата рождения детей, направленных на консилиум, повод обращения и инициатор;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журнал регистрации заключений и рекомендаций: 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заполняется на каждом из заседании специалистами;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протокол </a:t>
            </a:r>
            <a:r>
              <a:rPr lang="ru-RU" sz="3200" b="1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оформляется секретарем консилиума не позднее чем через 5 дней после его проведения и подписывается председателем и всеми членами </a:t>
            </a:r>
            <a:r>
              <a:rPr lang="ru-RU" sz="32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. Председатель и члены </a:t>
            </a:r>
            <a:r>
              <a:rPr lang="ru-RU" sz="32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несут персональную ответственность за конфиденциальность информации о ребенке, полученной в процессе работы консилиума;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карта динамики 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развития;</a:t>
            </a: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журнал направления на ПМПК</a:t>
            </a:r>
            <a:r>
              <a:rPr lang="ru-RU" sz="32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: ФИО, дата рождения, цель направления, причина направления, отметка о направления родителями;</a:t>
            </a:r>
          </a:p>
        </p:txBody>
      </p:sp>
      <p:pic>
        <p:nvPicPr>
          <p:cNvPr id="68612" name="Рисунок 6">
            <a:extLst>
              <a:ext uri="{FF2B5EF4-FFF2-40B4-BE49-F238E27FC236}">
                <a16:creationId xmlns:a16="http://schemas.microsoft.com/office/drawing/2014/main" id="{F73F3204-6CF5-4734-91AF-314F2C2F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1" y="320676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C67C46D8-051F-4A4A-959B-7273480169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0AC4-DC78-4BBC-89A7-485D17B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1" y="549760"/>
            <a:ext cx="14325177" cy="3183248"/>
          </a:xfrm>
        </p:spPr>
        <p:txBody>
          <a:bodyPr>
            <a:noAutofit/>
          </a:bodyPr>
          <a:lstStyle/>
          <a:p>
            <a:pPr algn="ctr">
              <a:spcBef>
                <a:spcPts val="165"/>
              </a:spcBef>
              <a:defRPr/>
            </a:pP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r>
              <a:rPr lang="ru-RU" sz="3200" spc="-7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8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АВГУСТА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26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200" spc="-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315-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ФЗ</a:t>
            </a:r>
            <a:b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</a:t>
            </a:r>
            <a:r>
              <a:rPr lang="ru-RU" sz="3200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ВНЕСЕНИИ</a:t>
            </a:r>
            <a:r>
              <a:rPr lang="ru-RU" sz="3200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ИЗМЕНЕНИЙ</a:t>
            </a:r>
            <a:r>
              <a:rPr lang="ru-RU" sz="3200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b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28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ОБРАЗОВАНИИ </a:t>
            </a:r>
            <a:r>
              <a:rPr lang="ru-RU" sz="2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28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28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ФЕДЕРАЦИИ»</a:t>
            </a:r>
            <a:br>
              <a:rPr lang="ru-RU" sz="28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Дополнена</a:t>
            </a:r>
            <a:r>
              <a:rPr lang="ru-RU" sz="2800" spc="-4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категория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обучающихся,</a:t>
            </a:r>
            <a:r>
              <a:rPr lang="ru-RU" sz="2800" spc="-13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которым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требуется</a:t>
            </a:r>
            <a:r>
              <a:rPr lang="ru-RU" sz="2800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создание</a:t>
            </a:r>
            <a:r>
              <a:rPr lang="ru-RU" sz="2800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специальных</a:t>
            </a:r>
            <a:r>
              <a:rPr lang="ru-RU" sz="2800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условий</a:t>
            </a:r>
            <a:r>
              <a:rPr lang="ru-RU" sz="2800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для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получения</a:t>
            </a:r>
            <a:r>
              <a:rPr lang="ru-RU" sz="2800" spc="-4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образования,</a:t>
            </a:r>
            <a:br>
              <a:rPr lang="ru-RU" sz="2800" dirty="0"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обучающимися</a:t>
            </a:r>
            <a:r>
              <a:rPr lang="ru-RU" sz="2800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из</a:t>
            </a:r>
            <a:r>
              <a:rPr lang="ru-RU" sz="2800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числа</a:t>
            </a:r>
            <a:r>
              <a:rPr lang="ru-RU" sz="2800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«инвалидов</a:t>
            </a:r>
            <a:r>
              <a:rPr lang="ru-RU" sz="2800" spc="-4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(детей-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инвалидов)»</a:t>
            </a:r>
            <a:r>
              <a:rPr lang="ru-RU" sz="2800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800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определен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механизм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создания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для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них</a:t>
            </a:r>
            <a:r>
              <a:rPr lang="ru-RU" sz="2800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специальных</a:t>
            </a:r>
            <a:r>
              <a:rPr lang="ru-RU" sz="2800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условий,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уточнен</a:t>
            </a:r>
            <a:r>
              <a:rPr lang="ru-RU" sz="2800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перечень</a:t>
            </a:r>
            <a:r>
              <a:rPr lang="ru-RU" sz="2800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специальных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условий</a:t>
            </a:r>
            <a:r>
              <a:rPr lang="ru-RU" sz="2800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для</a:t>
            </a:r>
            <a:r>
              <a:rPr lang="ru-RU" sz="2800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получения</a:t>
            </a:r>
            <a:r>
              <a:rPr lang="ru-RU" sz="2800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образования</a:t>
            </a: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Arial"/>
                <a:cs typeface="Arial"/>
              </a:rPr>
            </a:br>
            <a:endParaRPr lang="ru-RU" sz="32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4284E425-4F0E-46D4-AAB1-354FCA0F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21" y="4466146"/>
            <a:ext cx="14325177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DA2035-BC2B-44F7-97F3-85EA84FA168D}"/>
              </a:ext>
            </a:extLst>
          </p:cNvPr>
          <p:cNvSpPr/>
          <p:nvPr/>
        </p:nvSpPr>
        <p:spPr>
          <a:xfrm>
            <a:off x="679452" y="4054475"/>
            <a:ext cx="5667868" cy="701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Статья 79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Организация получения образования обучающимися с ограниченными возможностями здоровья</a:t>
            </a:r>
          </a:p>
          <a:p>
            <a:pPr marL="20944" algn="just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rgbClr val="30356D"/>
                </a:solidFill>
                <a:latin typeface="LT Amber"/>
                <a:cs typeface="Times New Roman" panose="02020603050405020304" pitchFamily="18" charset="0"/>
              </a:rPr>
              <a:t>Содержание образования и условия организации обучения и воспитания обучающимися с ограниченными возможностями здоровья определяются 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адаптированной образовательной программой,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 для инвалидов также в соответствии с ИПРА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b="1" spc="-16" dirty="0">
                <a:solidFill>
                  <a:srgbClr val="30356D"/>
                </a:solidFill>
                <a:latin typeface="Tahoma"/>
                <a:cs typeface="Tahoma"/>
              </a:rPr>
              <a:t> 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6B5645-F2AB-48BD-99A8-77DD466B11C9}"/>
              </a:ext>
            </a:extLst>
          </p:cNvPr>
          <p:cNvSpPr/>
          <p:nvPr/>
        </p:nvSpPr>
        <p:spPr>
          <a:xfrm>
            <a:off x="9111121" y="4054475"/>
            <a:ext cx="5512929" cy="701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Статья 79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Организация получения образования обучающимися с ограниченными возможностями здоровья, </a:t>
            </a:r>
            <a:r>
              <a:rPr lang="ru-RU" sz="2639" b="1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инвалидами (детьми-инвалидами)</a:t>
            </a:r>
          </a:p>
          <a:p>
            <a:pPr marL="20944" algn="just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Условия организации обучения и воспитания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обучающихся с ограниченными возможностями здоровья, инвалидов  (детей-инвалидов) 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определяются в рекомендациях ПМПК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, а для инвалидов  (детей-инвалидов) также в соответствии с ИПРА инвалида (ребёнка-инвалида)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b="1" spc="-16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FE389A4-F1F0-472B-83CA-4643C28D1828}"/>
              </a:ext>
            </a:extLst>
          </p:cNvPr>
          <p:cNvSpPr/>
          <p:nvPr/>
        </p:nvSpPr>
        <p:spPr>
          <a:xfrm>
            <a:off x="6699250" y="5349875"/>
            <a:ext cx="2147483" cy="1026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4928B46-D08E-458B-80AE-F26B0680AF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549276"/>
            <a:ext cx="11201400" cy="1371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ИТОГ</a:t>
            </a:r>
            <a:b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Что изменилось?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1" y="2301876"/>
            <a:ext cx="13106400" cy="776344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5700" b="1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1. Обследование детей от 0 до 18 лет</a:t>
            </a:r>
          </a:p>
          <a:p>
            <a:pPr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Одной из главных задач становится </a:t>
            </a:r>
            <a:r>
              <a:rPr lang="ru-RU" sz="5700" b="1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выявление особенностей развития на ранних стадиях</a:t>
            </a: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5700" dirty="0">
              <a:latin typeface="LT Amber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Это включает: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мониторинг физического и психического состояния ребенка,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отслеживание речевого, когнитивного и эмоционального развития,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регулярное взаимодействие с родителями для обмена информацией.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Если воспитатели или специалисты детского сада замечают отклонения в развитии ребенка, они должны оперативно направлять его на </a:t>
            </a:r>
            <a:r>
              <a:rPr lang="ru-RU" sz="5700" b="1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дополнительное обследование</a:t>
            </a:r>
            <a:r>
              <a:rPr lang="ru-RU" sz="5700" dirty="0">
                <a:latin typeface="LT Amber"/>
                <a:ea typeface="Tahoma" panose="020B0604030504040204" pitchFamily="34" charset="0"/>
                <a:cs typeface="Times New Roman" panose="02020603050405020304" pitchFamily="18" charset="0"/>
              </a:rPr>
              <a:t> к соответствующим специалистам: логопеду, дефектологу, психологу или неврологу.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C49892E-44FE-4510-A4A2-1DCFBAA651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904814"/>
            <a:ext cx="10744199" cy="13822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ИТОГ</a:t>
            </a:r>
            <a:b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Что изменилось для </a:t>
            </a:r>
            <a:r>
              <a:rPr lang="ru-RU" sz="4400" b="1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детских садов</a:t>
            </a: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2530475"/>
            <a:ext cx="13182599" cy="877887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2. Создание развивающей среды</a:t>
            </a:r>
          </a:p>
          <a:p>
            <a:pPr>
              <a:defRPr/>
            </a:pPr>
            <a:r>
              <a:rPr lang="ru-RU" sz="7600" dirty="0">
                <a:latin typeface="LT Amber"/>
                <a:cs typeface="Times New Roman" panose="02020603050405020304" pitchFamily="18" charset="0"/>
              </a:rPr>
              <a:t>Одним из ключевых требований закона является организация </a:t>
            </a: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предметно-развивающей среды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, которая способствует </a:t>
            </a: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адаптации детей с особыми потребностями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. Это значит, что должны быть: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Сенсорные комнаты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 с мягкими зонами, световыми панелями и тактильными материалами.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Игровые зоны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 с элементами инклюзивного дизайна, чтобы дети с различными возможностями могли участвовать в играх наравне со сверстниками.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Оборудованные кабинеты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 для индивидуальной работы с детьми, в которых могут проходить занятия с логопедом, дефектологом и психологом.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Ортопедическая мебель и оборудование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 для детей с нарушениями опорно-двигательного аппарата.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7600" dirty="0">
                <a:latin typeface="LT Amber"/>
                <a:cs typeface="Times New Roman" panose="02020603050405020304" pitchFamily="18" charset="0"/>
              </a:rPr>
              <a:t>Подобные условия создадут </a:t>
            </a: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комфортную и продуктивную атмосферу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 для детей с особенностями развития, позволяя им </a:t>
            </a:r>
            <a:r>
              <a:rPr lang="ru-RU" sz="7600" b="1" dirty="0">
                <a:latin typeface="LT Amber"/>
                <a:cs typeface="Times New Roman" panose="02020603050405020304" pitchFamily="18" charset="0"/>
              </a:rPr>
              <a:t>получать помощь без лишнего стресса</a:t>
            </a:r>
            <a:r>
              <a:rPr lang="ru-RU" sz="7600" dirty="0">
                <a:latin typeface="LT Amber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C15DF1B-555F-4628-9EFA-6938662530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1" y="904814"/>
            <a:ext cx="11430000" cy="13822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ИТОГ</a:t>
            </a:r>
            <a:b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Что изменилось для </a:t>
            </a:r>
            <a:r>
              <a:rPr lang="ru-RU" sz="4400" b="1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детских садов</a:t>
            </a:r>
            <a:r>
              <a:rPr 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1" y="2562931"/>
            <a:ext cx="13715999" cy="874642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5700" b="1" dirty="0">
                <a:latin typeface="LT Amber"/>
                <a:cs typeface="Times New Roman" panose="02020603050405020304" pitchFamily="18" charset="0"/>
              </a:rPr>
              <a:t>3. Реабилитационные программы в дошкольных учреждениях</a:t>
            </a:r>
          </a:p>
          <a:p>
            <a:pPr>
              <a:defRPr/>
            </a:pPr>
            <a:r>
              <a:rPr lang="ru-RU" sz="5700" dirty="0">
                <a:latin typeface="LT Amber"/>
                <a:cs typeface="Times New Roman" panose="02020603050405020304" pitchFamily="18" charset="0"/>
              </a:rPr>
              <a:t>Комплексная реабилитация теперь должна быть </a:t>
            </a:r>
            <a:r>
              <a:rPr lang="ru-RU" sz="5700" b="1" dirty="0">
                <a:latin typeface="LT Amber"/>
                <a:cs typeface="Times New Roman" panose="02020603050405020304" pitchFamily="18" charset="0"/>
              </a:rPr>
              <a:t>неотъемлемой частью образовательного процесса</a:t>
            </a:r>
            <a:r>
              <a:rPr lang="ru-RU" sz="5700" dirty="0">
                <a:latin typeface="LT Amber"/>
                <a:cs typeface="Times New Roman" panose="02020603050405020304" pitchFamily="18" charset="0"/>
              </a:rPr>
              <a:t>. Это подразумевает: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cs typeface="Times New Roman" panose="02020603050405020304" pitchFamily="18" charset="0"/>
              </a:rPr>
              <a:t>включение в расписание занятий элементов </a:t>
            </a:r>
            <a:r>
              <a:rPr lang="ru-RU" sz="5700" b="1" dirty="0">
                <a:latin typeface="LT Amber"/>
                <a:cs typeface="Times New Roman" panose="02020603050405020304" pitchFamily="18" charset="0"/>
              </a:rPr>
              <a:t>психологической, социальной и физической реабилитации</a:t>
            </a:r>
            <a:r>
              <a:rPr lang="ru-RU" sz="5700" dirty="0">
                <a:latin typeface="LT Amber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cs typeface="Times New Roman" panose="02020603050405020304" pitchFamily="18" charset="0"/>
              </a:rPr>
              <a:t>индивидуальный подход к детям, нуждающимся в дополнительных методах коррекции,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cs typeface="Times New Roman" panose="02020603050405020304" pitchFamily="18" charset="0"/>
              </a:rPr>
              <a:t>применение специальных педагогических методик, направленных на поддержку детей с ограниченными возможностями здоровья (ОВЗ).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5700" dirty="0">
                <a:latin typeface="LT Amber"/>
                <a:cs typeface="Times New Roman" panose="02020603050405020304" pitchFamily="18" charset="0"/>
              </a:rPr>
              <a:t>Особенное внимание должно быть уделено </a:t>
            </a:r>
            <a:r>
              <a:rPr lang="ru-RU" sz="5700" b="1" dirty="0">
                <a:latin typeface="LT Amber"/>
                <a:cs typeface="Times New Roman" panose="02020603050405020304" pitchFamily="18" charset="0"/>
              </a:rPr>
              <a:t>инклюзивным образовательным программам</a:t>
            </a:r>
            <a:r>
              <a:rPr lang="ru-RU" sz="5700" dirty="0">
                <a:latin typeface="LT Amber"/>
                <a:cs typeface="Times New Roman" panose="02020603050405020304" pitchFamily="18" charset="0"/>
              </a:rPr>
              <a:t>, которые позволяют детям с разными возможностями получать равный доступ к знаниям и навыкам.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8E9CE25-2597-4FBA-A5E9-EF5BC4EDC5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904814"/>
            <a:ext cx="10287000" cy="13822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ИТОГ</a:t>
            </a:r>
            <a:b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Что изменилось?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1" y="2562931"/>
            <a:ext cx="13792199" cy="8746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4. Обучение персонала</a:t>
            </a:r>
          </a:p>
          <a:p>
            <a:pPr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Педагоги и специалисты должны пройти </a:t>
            </a: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дополнительную подготовку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 и изучить современные методы реабилитации и </a:t>
            </a:r>
            <a:r>
              <a:rPr lang="ru-RU" sz="4400" dirty="0" err="1">
                <a:latin typeface="LT Amber"/>
                <a:cs typeface="Times New Roman" panose="02020603050405020304" pitchFamily="18" charset="0"/>
              </a:rPr>
              <a:t>абилитации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. Это включает: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обучение инклюзивным методикам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повышение квалификации по работе с детьми с ОВЗ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освоение современных технологий и приемов коррекционной педагогики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37B78B64-8624-495A-843E-D1B02B3B16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4814"/>
            <a:ext cx="10210800" cy="13822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ИТОГ</a:t>
            </a:r>
            <a:b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Что изменилось?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2562931"/>
            <a:ext cx="12953999" cy="8746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5. Взаимодействие с родителями</a:t>
            </a:r>
          </a:p>
          <a:p>
            <a:pPr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Закон делает акцент на </a:t>
            </a:r>
            <a:r>
              <a:rPr lang="ru-RU" sz="4400" b="1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консультативную поддержку родителей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, поэтому ОО должны наладить </a:t>
            </a:r>
            <a:r>
              <a:rPr lang="ru-RU" sz="4400" b="1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плотную коммуникацию с семьями детей с особенностями развития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. Это можно реализовать через: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индивидуальные консультации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 с родителями,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совместные тренинги и мастер-классы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организацию родительских клубов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 для обмена опытом.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4400" dirty="0">
                <a:latin typeface="LT Amber"/>
                <a:cs typeface="Times New Roman" panose="02020603050405020304" pitchFamily="18" charset="0"/>
              </a:rPr>
              <a:t>Очень важно, чтобы родители понимали, какие </a:t>
            </a:r>
            <a:r>
              <a:rPr lang="ru-RU" sz="4400" b="1" dirty="0">
                <a:latin typeface="LT Amber"/>
                <a:cs typeface="Times New Roman" panose="02020603050405020304" pitchFamily="18" charset="0"/>
              </a:rPr>
              <a:t>возможности для реабилитации</a:t>
            </a:r>
            <a:r>
              <a:rPr lang="ru-RU" sz="4400" dirty="0">
                <a:latin typeface="LT Amber"/>
                <a:cs typeface="Times New Roman" panose="02020603050405020304" pitchFamily="18" charset="0"/>
              </a:rPr>
              <a:t> доступны их детям, и как они могут помочь в их развитии.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B35F056-654A-494D-872F-2080478728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68CF-CDD3-448B-AA84-B2D241B8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904814"/>
            <a:ext cx="12192000" cy="13822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5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br>
              <a:rPr lang="ru-RU" sz="445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5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C2C10-461E-4C8D-BBFE-8C8239B9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1" y="2562931"/>
            <a:ext cx="13182599" cy="874642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Какие меры стоит предпринять?</a:t>
            </a:r>
            <a:br>
              <a:rPr lang="ru-RU" sz="5800" b="1" dirty="0">
                <a:latin typeface="LT Amber"/>
                <a:cs typeface="Times New Roman" panose="02020603050405020304" pitchFamily="18" charset="0"/>
              </a:rPr>
            </a:br>
            <a:endParaRPr lang="ru-RU" sz="5800" dirty="0">
              <a:latin typeface="LT Amber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5800" dirty="0">
                <a:latin typeface="LT Amber"/>
                <a:cs typeface="Times New Roman" panose="02020603050405020304" pitchFamily="18" charset="0"/>
              </a:rPr>
              <a:t>Для того чтобы соответствовать новым требованиям закона, необходимо: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Провести аудит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 условий и оборудования в группах и классах, где обучаются дети с ОВЗ.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Подготовить персонал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, организовав курсы повышения квалификации.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Разработать программу адаптации и реабилитации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, включив ее в образовательный процесс.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Создать специальные условия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 для индивидуальной работы с детьми, нуждающимися в реабилитации.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Укрепить взаимодействие с родителями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 и привлечь их к участию в образовательном процессе.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5800" b="1" dirty="0">
                <a:latin typeface="LT Amber"/>
                <a:cs typeface="Times New Roman" panose="02020603050405020304" pitchFamily="18" charset="0"/>
              </a:rPr>
              <a:t>Организовать сотрудничество с медицинскими учреждениями</a:t>
            </a:r>
            <a:r>
              <a:rPr lang="ru-RU" sz="5800" dirty="0">
                <a:latin typeface="LT Amber"/>
                <a:cs typeface="Times New Roman" panose="02020603050405020304" pitchFamily="18" charset="0"/>
              </a:rPr>
              <a:t>, логопедическими и психологическими центрами.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2F17A82-8A91-451C-9C8A-F778C9349D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9D0C-0C65-4A66-BBE1-736D3C7A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1" y="1023560"/>
            <a:ext cx="13182600" cy="102857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277" dirty="0">
                <a:solidFill>
                  <a:srgbClr val="FF0000"/>
                </a:solidFill>
              </a:rPr>
              <a:t>Терминология:</a:t>
            </a:r>
            <a:br>
              <a:rPr lang="ru-RU" sz="5277" dirty="0">
                <a:solidFill>
                  <a:srgbClr val="FF0000"/>
                </a:solidFill>
              </a:rPr>
            </a:br>
            <a:br>
              <a:rPr lang="ru-RU" sz="3958" dirty="0"/>
            </a:br>
            <a:r>
              <a:rPr lang="ru-RU" sz="3958" dirty="0">
                <a:solidFill>
                  <a:srgbClr val="FF0000"/>
                </a:solidFill>
              </a:rPr>
              <a:t>А</a:t>
            </a: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-</a:t>
            </a:r>
            <a: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адаптированная основная общеобразовательная программа (для конкретной нозологической группы </a:t>
            </a:r>
            <a:b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ОВЗ)</a:t>
            </a:r>
            <a:b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</a:t>
            </a:r>
            <a:r>
              <a:rPr lang="ru-RU" sz="39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ОВЗ </a:t>
            </a:r>
            <a: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адаптированная образовательная программа начального общего образования</a:t>
            </a:r>
            <a:b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ФАООП</a:t>
            </a:r>
            <a:r>
              <a:rPr lang="ru-RU" sz="39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ИН </a:t>
            </a:r>
            <a: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адаптированная основная  общеобразовательная программа образования обучающихся с  (ИН)</a:t>
            </a:r>
            <a:b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r>
              <a:rPr lang="ru-RU" sz="39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адаптированная образовательная программа (для конкретного ребенка с ОВЗ)</a:t>
            </a:r>
            <a:br>
              <a:rPr lang="ru-RU" sz="3958" dirty="0">
                <a:solidFill>
                  <a:schemeClr val="tx1"/>
                </a:solidFill>
              </a:rPr>
            </a:br>
            <a:br>
              <a:rPr lang="ru-RU" sz="3958" dirty="0"/>
            </a:br>
            <a:endParaRPr lang="ru-RU" sz="3958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BF1F6-7096-4B4A-8763-125F9F82D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392100" y="9071043"/>
            <a:ext cx="12953394" cy="70683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B00BF0F-B760-411C-A810-9B0CDDAA3A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Группа 1">
            <a:extLst>
              <a:ext uri="{FF2B5EF4-FFF2-40B4-BE49-F238E27FC236}">
                <a16:creationId xmlns:a16="http://schemas.microsoft.com/office/drawing/2014/main" id="{F88A9698-D260-4D4B-8721-F2BB05A753BD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536712"/>
            <a:ext cx="14746819" cy="8633851"/>
            <a:chOff x="0" y="16058"/>
            <a:chExt cx="7469123" cy="113334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929B164-5A29-4BB9-9215-2E3F1D9259C8}"/>
                </a:ext>
              </a:extLst>
            </p:cNvPr>
            <p:cNvSpPr/>
            <p:nvPr/>
          </p:nvSpPr>
          <p:spPr>
            <a:xfrm>
              <a:off x="0" y="16058"/>
              <a:ext cx="7469123" cy="1133341"/>
            </a:xfrm>
            <a:prstGeom prst="rect">
              <a:avLst/>
            </a:prstGeom>
            <a:solidFill>
              <a:srgbClr val="6BC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6805" name="Заголовок 1">
              <a:extLst>
                <a:ext uri="{FF2B5EF4-FFF2-40B4-BE49-F238E27FC236}">
                  <a16:creationId xmlns:a16="http://schemas.microsoft.com/office/drawing/2014/main" id="{290FA6F6-A8D1-4A47-93D1-B90209304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26" y="216664"/>
              <a:ext cx="6834976" cy="73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600" b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600" b="1" dirty="0">
                  <a:solidFill>
                    <a:schemeClr val="bg1"/>
                  </a:solidFill>
                  <a:latin typeface="LT Amber"/>
                  <a:cs typeface="Times New Roman" panose="02020603050405020304" pitchFamily="18" charset="0"/>
                </a:rPr>
                <a:t>ФАОП НОО ОВЗ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600" dirty="0">
                  <a:latin typeface="LT Amber"/>
                  <a:cs typeface="Times New Roman" panose="02020603050405020304" pitchFamily="18" charset="0"/>
                </a:rPr>
                <a:t>Приказ № 1023  от 24.11.2022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r>
                <a:rPr lang="ru-RU" altLang="ru-RU" sz="6600" b="1" dirty="0">
                  <a:solidFill>
                    <a:schemeClr val="bg1"/>
                  </a:solidFill>
                  <a:latin typeface="LT Amber"/>
                  <a:cs typeface="Times New Roman" panose="02020603050405020304" pitchFamily="18" charset="0"/>
                </a:rPr>
                <a:t>ФАОП ОО ОВЗ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r>
                <a:rPr lang="ru-RU" altLang="ru-RU" sz="6600" dirty="0">
                  <a:latin typeface="LT Amber"/>
                  <a:cs typeface="Times New Roman" panose="02020603050405020304" pitchFamily="18" charset="0"/>
                </a:rPr>
                <a:t>Приказ № 1025  от 24.11.2022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r>
                <a:rPr lang="ru-RU" altLang="ru-RU" sz="6600" b="1" dirty="0">
                  <a:solidFill>
                    <a:schemeClr val="bg1"/>
                  </a:solidFill>
                  <a:latin typeface="LT Amber"/>
                  <a:cs typeface="Times New Roman" panose="02020603050405020304" pitchFamily="18" charset="0"/>
                </a:rPr>
                <a:t>ФАООП О УО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r>
                <a:rPr lang="ru-RU" altLang="ru-RU" sz="6600" dirty="0">
                  <a:latin typeface="LT Amber"/>
                  <a:cs typeface="Times New Roman" panose="02020603050405020304" pitchFamily="18" charset="0"/>
                </a:rPr>
                <a:t>Приказ № 1026  от 24.11.2022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endParaRPr lang="ru-RU" altLang="ru-RU" sz="65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</a:pPr>
              <a:endParaRPr lang="ru-RU" altLang="ru-RU" sz="6596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659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6596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Объект 4">
            <a:extLst>
              <a:ext uri="{FF2B5EF4-FFF2-40B4-BE49-F238E27FC236}">
                <a16:creationId xmlns:a16="http://schemas.microsoft.com/office/drawing/2014/main" id="{B82A03B6-934F-4BEA-91A3-323E96F9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641" y="2212132"/>
            <a:ext cx="11992624" cy="4631073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ru-RU" altLang="ru-RU" sz="39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9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94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56CC703D-6968-4DDD-9875-68C01541F5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637B81-F767-4BD8-9EC3-62A0C4194FE0}"/>
              </a:ext>
            </a:extLst>
          </p:cNvPr>
          <p:cNvSpPr/>
          <p:nvPr/>
        </p:nvSpPr>
        <p:spPr>
          <a:xfrm>
            <a:off x="0" y="3142704"/>
            <a:ext cx="15386051" cy="8212367"/>
          </a:xfrm>
          <a:custGeom>
            <a:avLst/>
            <a:gdLst/>
            <a:ahLst/>
            <a:cxnLst/>
            <a:rect l="l" t="t" r="r" b="b"/>
            <a:pathLst>
              <a:path w="18291175" h="8244205">
                <a:moveTo>
                  <a:pt x="0" y="8243766"/>
                </a:moveTo>
                <a:lnTo>
                  <a:pt x="18291107" y="8243766"/>
                </a:lnTo>
                <a:lnTo>
                  <a:pt x="18291107" y="0"/>
                </a:lnTo>
                <a:lnTo>
                  <a:pt x="0" y="0"/>
                </a:lnTo>
                <a:lnTo>
                  <a:pt x="0" y="824376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ED482B-B73C-4CD7-9F26-AD59120442EE}"/>
              </a:ext>
            </a:extLst>
          </p:cNvPr>
          <p:cNvSpPr/>
          <p:nvPr/>
        </p:nvSpPr>
        <p:spPr>
          <a:xfrm>
            <a:off x="1" y="0"/>
            <a:ext cx="15386050" cy="2692142"/>
          </a:xfrm>
          <a:custGeom>
            <a:avLst/>
            <a:gdLst/>
            <a:ahLst/>
            <a:cxnLst/>
            <a:rect l="l" t="t" r="r" b="b"/>
            <a:pathLst>
              <a:path w="18291175" h="1660525">
                <a:moveTo>
                  <a:pt x="0" y="1660171"/>
                </a:moveTo>
                <a:lnTo>
                  <a:pt x="18291107" y="1660171"/>
                </a:lnTo>
                <a:lnTo>
                  <a:pt x="18291107" y="0"/>
                </a:lnTo>
                <a:lnTo>
                  <a:pt x="0" y="0"/>
                </a:lnTo>
                <a:lnTo>
                  <a:pt x="0" y="166017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77828" name="object 4">
            <a:extLst>
              <a:ext uri="{FF2B5EF4-FFF2-40B4-BE49-F238E27FC236}">
                <a16:creationId xmlns:a16="http://schemas.microsoft.com/office/drawing/2014/main" id="{D6959516-682F-4A31-A6D3-43153EBB4266}"/>
              </a:ext>
            </a:extLst>
          </p:cNvPr>
          <p:cNvSpPr>
            <a:spLocks/>
          </p:cNvSpPr>
          <p:nvPr/>
        </p:nvSpPr>
        <p:spPr bwMode="auto">
          <a:xfrm>
            <a:off x="3557734" y="3124200"/>
            <a:ext cx="3827316" cy="8230871"/>
          </a:xfrm>
          <a:custGeom>
            <a:avLst/>
            <a:gdLst>
              <a:gd name="T0" fmla="*/ 33075 w 4220845"/>
              <a:gd name="T1" fmla="*/ 230309 h 8241030"/>
              <a:gd name="T2" fmla="*/ 0 w 4220845"/>
              <a:gd name="T3" fmla="*/ 230309 h 8241030"/>
              <a:gd name="T4" fmla="*/ 0 w 4220845"/>
              <a:gd name="T5" fmla="*/ 0 h 8241030"/>
              <a:gd name="T6" fmla="*/ 33075 w 4220845"/>
              <a:gd name="T7" fmla="*/ 0 h 8241030"/>
              <a:gd name="T8" fmla="*/ 33075 w 4220845"/>
              <a:gd name="T9" fmla="*/ 230309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20845" h="8241030">
                <a:moveTo>
                  <a:pt x="4220291" y="8240524"/>
                </a:moveTo>
                <a:lnTo>
                  <a:pt x="0" y="8240524"/>
                </a:lnTo>
                <a:lnTo>
                  <a:pt x="0" y="0"/>
                </a:lnTo>
                <a:lnTo>
                  <a:pt x="4220291" y="0"/>
                </a:lnTo>
                <a:lnTo>
                  <a:pt x="4220291" y="8240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29" name="object 5">
            <a:extLst>
              <a:ext uri="{FF2B5EF4-FFF2-40B4-BE49-F238E27FC236}">
                <a16:creationId xmlns:a16="http://schemas.microsoft.com/office/drawing/2014/main" id="{F492F53D-1794-4C18-97FD-4E3CB956F891}"/>
              </a:ext>
            </a:extLst>
          </p:cNvPr>
          <p:cNvSpPr>
            <a:spLocks/>
          </p:cNvSpPr>
          <p:nvPr/>
        </p:nvSpPr>
        <p:spPr bwMode="auto">
          <a:xfrm>
            <a:off x="1" y="3145320"/>
            <a:ext cx="3557734" cy="8209750"/>
          </a:xfrm>
          <a:custGeom>
            <a:avLst/>
            <a:gdLst>
              <a:gd name="T0" fmla="*/ 32902 w 4220845"/>
              <a:gd name="T1" fmla="*/ 241945 h 8241030"/>
              <a:gd name="T2" fmla="*/ 0 w 4220845"/>
              <a:gd name="T3" fmla="*/ 241945 h 8241030"/>
              <a:gd name="T4" fmla="*/ 0 w 4220845"/>
              <a:gd name="T5" fmla="*/ 0 h 8241030"/>
              <a:gd name="T6" fmla="*/ 32902 w 4220845"/>
              <a:gd name="T7" fmla="*/ 0 h 8241030"/>
              <a:gd name="T8" fmla="*/ 32902 w 4220845"/>
              <a:gd name="T9" fmla="*/ 241945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20845" h="8241030">
                <a:moveTo>
                  <a:pt x="4220292" y="8240605"/>
                </a:moveTo>
                <a:lnTo>
                  <a:pt x="0" y="8240605"/>
                </a:lnTo>
                <a:lnTo>
                  <a:pt x="0" y="0"/>
                </a:lnTo>
                <a:lnTo>
                  <a:pt x="4220292" y="0"/>
                </a:lnTo>
                <a:lnTo>
                  <a:pt x="4220292" y="8240605"/>
                </a:lnTo>
                <a:close/>
              </a:path>
            </a:pathLst>
          </a:custGeom>
          <a:solidFill>
            <a:srgbClr val="CC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30" name="object 6">
            <a:extLst>
              <a:ext uri="{FF2B5EF4-FFF2-40B4-BE49-F238E27FC236}">
                <a16:creationId xmlns:a16="http://schemas.microsoft.com/office/drawing/2014/main" id="{F0627094-D387-4477-8FCD-7C17899BF3D6}"/>
              </a:ext>
            </a:extLst>
          </p:cNvPr>
          <p:cNvSpPr>
            <a:spLocks/>
          </p:cNvSpPr>
          <p:nvPr/>
        </p:nvSpPr>
        <p:spPr bwMode="auto">
          <a:xfrm>
            <a:off x="7385051" y="3145320"/>
            <a:ext cx="4038600" cy="8209750"/>
          </a:xfrm>
          <a:custGeom>
            <a:avLst/>
            <a:gdLst>
              <a:gd name="T0" fmla="*/ 33646 w 4316094"/>
              <a:gd name="T1" fmla="*/ 241945 h 8241030"/>
              <a:gd name="T2" fmla="*/ 0 w 4316094"/>
              <a:gd name="T3" fmla="*/ 241945 h 8241030"/>
              <a:gd name="T4" fmla="*/ 0 w 4316094"/>
              <a:gd name="T5" fmla="*/ 0 h 8241030"/>
              <a:gd name="T6" fmla="*/ 33646 w 4316094"/>
              <a:gd name="T7" fmla="*/ 0 h 8241030"/>
              <a:gd name="T8" fmla="*/ 33646 w 4316094"/>
              <a:gd name="T9" fmla="*/ 241945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16094" h="8241030">
                <a:moveTo>
                  <a:pt x="4315558" y="8240605"/>
                </a:moveTo>
                <a:lnTo>
                  <a:pt x="0" y="8240605"/>
                </a:lnTo>
                <a:lnTo>
                  <a:pt x="0" y="0"/>
                </a:lnTo>
                <a:lnTo>
                  <a:pt x="4315558" y="0"/>
                </a:lnTo>
                <a:lnTo>
                  <a:pt x="4315558" y="8240605"/>
                </a:lnTo>
                <a:close/>
              </a:path>
            </a:pathLst>
          </a:custGeom>
          <a:solidFill>
            <a:srgbClr val="CC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31" name="object 7">
            <a:extLst>
              <a:ext uri="{FF2B5EF4-FFF2-40B4-BE49-F238E27FC236}">
                <a16:creationId xmlns:a16="http://schemas.microsoft.com/office/drawing/2014/main" id="{71BBC20F-0E90-45B0-BD88-CF0765CD03BA}"/>
              </a:ext>
            </a:extLst>
          </p:cNvPr>
          <p:cNvSpPr>
            <a:spLocks/>
          </p:cNvSpPr>
          <p:nvPr/>
        </p:nvSpPr>
        <p:spPr bwMode="auto">
          <a:xfrm>
            <a:off x="11423651" y="3147938"/>
            <a:ext cx="3999051" cy="8207132"/>
          </a:xfrm>
          <a:custGeom>
            <a:avLst/>
            <a:gdLst>
              <a:gd name="T0" fmla="*/ 35432 w 4544694"/>
              <a:gd name="T1" fmla="*/ 241403 h 8241030"/>
              <a:gd name="T2" fmla="*/ 0 w 4544694"/>
              <a:gd name="T3" fmla="*/ 241403 h 8241030"/>
              <a:gd name="T4" fmla="*/ 0 w 4544694"/>
              <a:gd name="T5" fmla="*/ 0 h 8241030"/>
              <a:gd name="T6" fmla="*/ 35432 w 4544694"/>
              <a:gd name="T7" fmla="*/ 0 h 8241030"/>
              <a:gd name="T8" fmla="*/ 35432 w 4544694"/>
              <a:gd name="T9" fmla="*/ 241403 h 824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4694" h="8241030">
                <a:moveTo>
                  <a:pt x="4544196" y="8240524"/>
                </a:moveTo>
                <a:lnTo>
                  <a:pt x="0" y="8240524"/>
                </a:lnTo>
                <a:lnTo>
                  <a:pt x="0" y="0"/>
                </a:lnTo>
                <a:lnTo>
                  <a:pt x="4544196" y="0"/>
                </a:lnTo>
                <a:lnTo>
                  <a:pt x="4544196" y="8240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493D0DF-E31A-4B2B-9013-1B988956A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15950" y="764424"/>
            <a:ext cx="16811876" cy="1367435"/>
          </a:xfrm>
        </p:spPr>
        <p:txBody>
          <a:bodyPr wrap="square" lIns="0" tIns="13090" rIns="0" bIns="0" rtlCol="0">
            <a:spAutoFit/>
          </a:bodyPr>
          <a:lstStyle/>
          <a:p>
            <a:pPr marL="10472" algn="ctr">
              <a:spcBef>
                <a:spcPts val="104"/>
              </a:spcBef>
              <a:defRPr/>
            </a:pPr>
            <a:r>
              <a:rPr sz="4400" spc="-1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ДОКУМЕНТЫ</a:t>
            </a:r>
            <a:r>
              <a:rPr lang="ru-RU" sz="4400" spc="-1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 </a:t>
            </a:r>
            <a:r>
              <a:rPr sz="4400" spc="-24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sz="4400" spc="-13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ВСТУ</a:t>
            </a:r>
            <a:r>
              <a:rPr lang="ru-RU" sz="4400" spc="-13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ПИЛИ</a:t>
            </a:r>
            <a:r>
              <a:rPr lang="ru-RU"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sz="4400" spc="-21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 </a:t>
            </a:r>
            <a:r>
              <a:rPr sz="4400" spc="-7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СИЛУ</a:t>
            </a:r>
            <a:r>
              <a:rPr sz="4400" spc="-24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br>
              <a:rPr lang="ru-RU" sz="4400" spc="-24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sz="4400" spc="-3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sz="4400" spc="-66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1</a:t>
            </a:r>
            <a:r>
              <a:rPr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sz="4400" spc="-12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МАРТА</a:t>
            </a:r>
            <a:r>
              <a:rPr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4400" spc="-23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 </a:t>
            </a:r>
            <a:r>
              <a:rPr sz="4400" spc="9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2025</a:t>
            </a:r>
            <a:r>
              <a:rPr sz="4400" spc="-24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sz="44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ГОДА</a:t>
            </a:r>
            <a:endParaRPr sz="4400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087951F-854A-4CB9-B8CF-44CFFE02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7714"/>
            <a:ext cx="3557734" cy="6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949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ru-RU" altLang="ru-RU" sz="28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Федеральный закон  от 08.08.2024г.</a:t>
            </a:r>
          </a:p>
          <a:p>
            <a:pPr algn="ctr">
              <a:spcBef>
                <a:spcPts val="206"/>
              </a:spcBef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№ 315-ФЗ</a:t>
            </a: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«О внесении изменений в Федеральный закон "Об образовании в Российской Федерации"</a:t>
            </a: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9000"/>
              </a:lnSpc>
              <a:spcBef>
                <a:spcPts val="41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6E9C42-76B9-4D2B-8BEA-8034A404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386" y="3057714"/>
            <a:ext cx="3790664" cy="47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090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8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</a:t>
            </a:r>
            <a:r>
              <a:rPr lang="ru-RU" altLang="ru-RU" sz="28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России от 01.11.2024 № 763 «Об утверждении Положения о психолого- медико-педагогической комиссии»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5CE3119-379F-43BC-8C05-F653CE72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3057713"/>
            <a:ext cx="4038601" cy="803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613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endParaRPr lang="ru-RU" altLang="ru-RU" sz="263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04"/>
              </a:spcBef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</a:t>
            </a:r>
            <a:r>
              <a:rPr lang="ru-RU" altLang="ru-RU" sz="28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России от 06.11.2024 № 778 «Об утверждении типового порядка организации деятельности по оказанию психолого- педагогической, медицинской и социальной помощи, в том числе типового порядка деятельности центра психолого- педагогической, медицинской и социальной помощи»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CCA561-E20B-4CE5-A0E6-DBE11753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3650" y="3057713"/>
            <a:ext cx="3962401" cy="701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949" rIns="0" bIns="0">
            <a:spAutoFit/>
          </a:bodyPr>
          <a:lstStyle>
            <a:lvl1pPr marL="63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en-US" altLang="ru-RU" sz="24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endParaRPr lang="en-US" altLang="ru-RU" sz="2400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lnSpc>
                <a:spcPct val="111000"/>
              </a:lnSpc>
              <a:spcBef>
                <a:spcPts val="82"/>
              </a:spcBef>
              <a:buClrTx/>
              <a:buSz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Приказ </a:t>
            </a:r>
            <a:r>
              <a:rPr lang="ru-RU" altLang="ru-RU" sz="2400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России от 22.10.2024 № 731</a:t>
            </a:r>
          </a:p>
          <a:p>
            <a:pPr algn="ctr">
              <a:spcBef>
                <a:spcPts val="206"/>
              </a:spcBef>
              <a:buClrTx/>
              <a:buSz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«Об утверждении образца</a:t>
            </a:r>
          </a:p>
          <a:p>
            <a:pPr algn="ctr">
              <a:lnSpc>
                <a:spcPct val="109000"/>
              </a:lnSpc>
              <a:spcBef>
                <a:spcPts val="21"/>
              </a:spcBef>
              <a:buClrTx/>
              <a:buSz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свидетельства об обучении и порядка его выдачи лицам с ограниченными возможностями здоровья (с нарушением интеллекта), не имеющим основного общего и среднего общего образования и обучавшимся по адаптированным основным </a:t>
            </a:r>
            <a:r>
              <a:rPr lang="ru-RU" altLang="ru-RU" sz="2800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общеобразовательным программам»</a:t>
            </a:r>
          </a:p>
        </p:txBody>
      </p:sp>
      <p:sp>
        <p:nvSpPr>
          <p:cNvPr id="77837" name="object 15">
            <a:extLst>
              <a:ext uri="{FF2B5EF4-FFF2-40B4-BE49-F238E27FC236}">
                <a16:creationId xmlns:a16="http://schemas.microsoft.com/office/drawing/2014/main" id="{27AFA2F4-667B-408A-A392-7FB4291E8946}"/>
              </a:ext>
            </a:extLst>
          </p:cNvPr>
          <p:cNvSpPr>
            <a:spLocks/>
          </p:cNvSpPr>
          <p:nvPr/>
        </p:nvSpPr>
        <p:spPr bwMode="auto">
          <a:xfrm>
            <a:off x="1" y="2692142"/>
            <a:ext cx="15422702" cy="432057"/>
          </a:xfrm>
          <a:custGeom>
            <a:avLst/>
            <a:gdLst>
              <a:gd name="T0" fmla="*/ 142867 w 18291810"/>
              <a:gd name="T1" fmla="*/ 59 h 391160"/>
              <a:gd name="T2" fmla="*/ 142816 w 18291810"/>
              <a:gd name="T3" fmla="*/ 59 h 391160"/>
              <a:gd name="T4" fmla="*/ 142816 w 18291810"/>
              <a:gd name="T5" fmla="*/ 29 h 391160"/>
              <a:gd name="T6" fmla="*/ 142723 w 18291810"/>
              <a:gd name="T7" fmla="*/ 29 h 391160"/>
              <a:gd name="T8" fmla="*/ 142723 w 18291810"/>
              <a:gd name="T9" fmla="*/ 0 h 391160"/>
              <a:gd name="T10" fmla="*/ 0 w 18291810"/>
              <a:gd name="T11" fmla="*/ 0 h 391160"/>
              <a:gd name="T12" fmla="*/ 0 w 18291810"/>
              <a:gd name="T13" fmla="*/ 29 h 391160"/>
              <a:gd name="T14" fmla="*/ 0 w 18291810"/>
              <a:gd name="T15" fmla="*/ 59 h 391160"/>
              <a:gd name="T16" fmla="*/ 0 w 18291810"/>
              <a:gd name="T17" fmla="*/ 9019 h 391160"/>
              <a:gd name="T18" fmla="*/ 0 w 18291810"/>
              <a:gd name="T19" fmla="*/ 9049 h 391160"/>
              <a:gd name="T20" fmla="*/ 0 w 18291810"/>
              <a:gd name="T21" fmla="*/ 9078 h 391160"/>
              <a:gd name="T22" fmla="*/ 0 w 18291810"/>
              <a:gd name="T23" fmla="*/ 9108 h 391160"/>
              <a:gd name="T24" fmla="*/ 142627 w 18291810"/>
              <a:gd name="T25" fmla="*/ 9108 h 391160"/>
              <a:gd name="T26" fmla="*/ 142627 w 18291810"/>
              <a:gd name="T27" fmla="*/ 9078 h 391160"/>
              <a:gd name="T28" fmla="*/ 142780 w 18291810"/>
              <a:gd name="T29" fmla="*/ 9078 h 391160"/>
              <a:gd name="T30" fmla="*/ 142780 w 18291810"/>
              <a:gd name="T31" fmla="*/ 9049 h 391160"/>
              <a:gd name="T32" fmla="*/ 142851 w 18291810"/>
              <a:gd name="T33" fmla="*/ 9049 h 391160"/>
              <a:gd name="T34" fmla="*/ 142851 w 18291810"/>
              <a:gd name="T35" fmla="*/ 9019 h 391160"/>
              <a:gd name="T36" fmla="*/ 142867 w 18291810"/>
              <a:gd name="T37" fmla="*/ 9019 h 391160"/>
              <a:gd name="T38" fmla="*/ 142867 w 18291810"/>
              <a:gd name="T39" fmla="*/ 59 h 3911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291810" h="391160">
                <a:moveTo>
                  <a:pt x="18291340" y="2540"/>
                </a:moveTo>
                <a:lnTo>
                  <a:pt x="18284851" y="2540"/>
                </a:lnTo>
                <a:lnTo>
                  <a:pt x="18284851" y="1270"/>
                </a:lnTo>
                <a:lnTo>
                  <a:pt x="18272900" y="1270"/>
                </a:lnTo>
                <a:lnTo>
                  <a:pt x="18272900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7350"/>
                </a:lnTo>
                <a:lnTo>
                  <a:pt x="0" y="388620"/>
                </a:lnTo>
                <a:lnTo>
                  <a:pt x="0" y="389890"/>
                </a:lnTo>
                <a:lnTo>
                  <a:pt x="0" y="391160"/>
                </a:lnTo>
                <a:lnTo>
                  <a:pt x="18260594" y="391160"/>
                </a:lnTo>
                <a:lnTo>
                  <a:pt x="18260594" y="389890"/>
                </a:lnTo>
                <a:lnTo>
                  <a:pt x="18280241" y="389890"/>
                </a:lnTo>
                <a:lnTo>
                  <a:pt x="18280241" y="388620"/>
                </a:lnTo>
                <a:lnTo>
                  <a:pt x="18289372" y="388620"/>
                </a:lnTo>
                <a:lnTo>
                  <a:pt x="18289372" y="387350"/>
                </a:lnTo>
                <a:lnTo>
                  <a:pt x="18291340" y="387350"/>
                </a:lnTo>
                <a:lnTo>
                  <a:pt x="18291340" y="2540"/>
                </a:lnTo>
                <a:close/>
              </a:path>
            </a:pathLst>
          </a:custGeom>
          <a:solidFill>
            <a:srgbClr val="D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44809994-D06E-4A6D-A1D0-4DBD600F56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6051" y="0"/>
            <a:ext cx="4718049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FC72F-ED82-4A90-B83F-B4C5B3D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900651"/>
            <a:ext cx="12161044" cy="11537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900" dirty="0">
                <a:solidFill>
                  <a:srgbClr val="FF0000"/>
                </a:solidFill>
                <a:latin typeface="LT Amber"/>
              </a:rPr>
              <a:t>Свидетельство об обучении</a:t>
            </a:r>
            <a:br>
              <a:rPr lang="ru-RU" dirty="0"/>
            </a:br>
            <a:endParaRPr lang="ru-RU" dirty="0"/>
          </a:p>
        </p:txBody>
      </p:sp>
      <p:sp>
        <p:nvSpPr>
          <p:cNvPr id="78851" name="Объект 2">
            <a:extLst>
              <a:ext uri="{FF2B5EF4-FFF2-40B4-BE49-F238E27FC236}">
                <a16:creationId xmlns:a16="http://schemas.microsoft.com/office/drawing/2014/main" id="{CBD2CEAC-0754-4C20-97E3-915578E4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07" y="2454275"/>
            <a:ext cx="12161043" cy="8402300"/>
          </a:xfrm>
        </p:spPr>
        <p:txBody>
          <a:bodyPr/>
          <a:lstStyle/>
          <a:p>
            <a:pPr algn="ctr"/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С марта выдавайте свидетельство об обучении ученикам с нарушением интеллекта, которые обучались по АООП УО, по новым правилам — они установлены в приказе </a:t>
            </a:r>
            <a:r>
              <a:rPr lang="ru-RU" altLang="ru-RU" sz="48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 от 22.10.2024 № 731.</a:t>
            </a:r>
          </a:p>
          <a:p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Из Порядка выдачи свидетельств удалили все нормы о дубликатах. Получается, теперь оформлять дубликаты свидетельств не нужно. Сообщите это родителям и коллегам.</a:t>
            </a:r>
          </a:p>
          <a:p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0B197AD-D61D-4924-814D-425A7C9632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0AC4-DC78-4BBC-89A7-485D17B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6875"/>
            <a:ext cx="15157449" cy="3951589"/>
          </a:xfrm>
        </p:spPr>
        <p:txBody>
          <a:bodyPr>
            <a:noAutofit/>
          </a:bodyPr>
          <a:lstStyle/>
          <a:p>
            <a:pPr algn="ctr">
              <a:spcBef>
                <a:spcPts val="157"/>
              </a:spcBef>
              <a:defRPr/>
            </a:pP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r>
              <a:rPr lang="ru-RU" sz="3200" spc="-7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8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АВГУСТА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26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200" spc="-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315-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ФЗ</a:t>
            </a:r>
            <a:b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</a:t>
            </a:r>
            <a:r>
              <a:rPr lang="ru-RU" sz="3200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ВНЕСЕНИИ</a:t>
            </a:r>
            <a:r>
              <a:rPr lang="ru-RU" sz="3200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ИЗМЕНЕНИЙ</a:t>
            </a:r>
            <a:r>
              <a:rPr lang="ru-RU" sz="3200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b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ОБРАЗОВАНИИ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ФЕДЕРАЦИИ»</a:t>
            </a:r>
            <a:br>
              <a:rPr lang="ru-RU" sz="28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Установлены</a:t>
            </a:r>
            <a:r>
              <a:rPr lang="ru-RU" sz="2800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обязательства</a:t>
            </a:r>
            <a:r>
              <a:rPr lang="ru-RU" sz="2800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образовательных</a:t>
            </a:r>
            <a:r>
              <a:rPr lang="ru-RU" sz="2800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организаций</a:t>
            </a:r>
            <a:r>
              <a:rPr lang="ru-RU" sz="2800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создавать</a:t>
            </a:r>
            <a:r>
              <a:rPr lang="ru-RU" sz="2800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специальные</a:t>
            </a:r>
            <a:r>
              <a:rPr lang="ru-RU" sz="2800" spc="-13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условия</a:t>
            </a:r>
            <a:r>
              <a:rPr lang="ru-RU" sz="2800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для</a:t>
            </a:r>
            <a:r>
              <a:rPr lang="ru-RU" sz="2800" spc="-11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получения</a:t>
            </a:r>
            <a:r>
              <a:rPr lang="ru-RU" sz="2800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образования</a:t>
            </a:r>
            <a:br>
              <a:rPr lang="ru-RU" sz="2800" dirty="0"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обучающимися</a:t>
            </a:r>
            <a:r>
              <a:rPr lang="ru-RU" sz="2800" spc="-2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2800" spc="-11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инвалидностью,</a:t>
            </a:r>
            <a:r>
              <a:rPr lang="ru-RU" sz="2800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2800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ограниченными</a:t>
            </a:r>
            <a:r>
              <a:rPr lang="ru-RU" sz="2800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возможностями</a:t>
            </a:r>
            <a:r>
              <a:rPr lang="ru-RU" sz="2800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здоровья</a:t>
            </a:r>
            <a:br>
              <a:rPr lang="ru-RU" sz="2800" dirty="0">
                <a:latin typeface="LT Amber"/>
                <a:cs typeface="Tahoma"/>
              </a:rPr>
            </a:b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Arial"/>
                <a:cs typeface="Arial"/>
              </a:rPr>
            </a:br>
            <a:endParaRPr lang="ru-RU" sz="32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10840F05-2FEF-4BA6-BB0E-50B169ED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21" y="4466146"/>
            <a:ext cx="14325177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DA2035-BC2B-44F7-97F3-85EA84FA168D}"/>
              </a:ext>
            </a:extLst>
          </p:cNvPr>
          <p:cNvSpPr/>
          <p:nvPr/>
        </p:nvSpPr>
        <p:spPr>
          <a:xfrm>
            <a:off x="603250" y="5340527"/>
            <a:ext cx="3429000" cy="2332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3200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Норма отсутствовала</a:t>
            </a:r>
            <a:endParaRPr lang="ru-RU" sz="3200" spc="-16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b="1" spc="-16" dirty="0">
                <a:solidFill>
                  <a:srgbClr val="30356D"/>
                </a:solidFill>
                <a:latin typeface="Tahoma"/>
                <a:cs typeface="Tahoma"/>
              </a:rPr>
              <a:t> 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6B5645-F2AB-48BD-99A8-77DD466B11C9}"/>
              </a:ext>
            </a:extLst>
          </p:cNvPr>
          <p:cNvSpPr/>
          <p:nvPr/>
        </p:nvSpPr>
        <p:spPr>
          <a:xfrm>
            <a:off x="6318252" y="3518466"/>
            <a:ext cx="8381998" cy="75464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  <a:tab pos="1530350" algn="l"/>
                <a:tab pos="3109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65"/>
              </a:spcBef>
              <a:defRPr/>
            </a:pPr>
            <a:endParaRPr lang="ru-RU" altLang="ru-RU"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65"/>
              </a:spcBef>
              <a:defRPr/>
            </a:pPr>
            <a:endParaRPr lang="ru-RU" altLang="ru-RU"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65"/>
              </a:spcBef>
              <a:defRPr/>
            </a:pPr>
            <a:r>
              <a:rPr lang="ru-RU" altLang="ru-RU" sz="2800" b="1" dirty="0">
                <a:latin typeface="LT Amber"/>
                <a:cs typeface="Times New Roman" panose="02020603050405020304" pitchFamily="18" charset="0"/>
              </a:rPr>
              <a:t>Статья 28</a:t>
            </a:r>
          </a:p>
          <a:p>
            <a:pPr algn="ctr">
              <a:spcBef>
                <a:spcPts val="165"/>
              </a:spcBef>
              <a:defRPr/>
            </a:pPr>
            <a:r>
              <a:rPr lang="ru-RU" altLang="ru-RU" sz="2800" b="1" dirty="0">
                <a:latin typeface="LT Amber"/>
                <a:cs typeface="Times New Roman" panose="02020603050405020304" pitchFamily="18" charset="0"/>
              </a:rPr>
              <a:t>Компетенция, права, обязанность и ответственность образовательной организации</a:t>
            </a:r>
          </a:p>
          <a:p>
            <a:pPr algn="just">
              <a:spcBef>
                <a:spcPts val="3175"/>
              </a:spcBef>
              <a:defRPr/>
            </a:pPr>
            <a:r>
              <a:rPr lang="ru-RU" altLang="ru-RU" sz="2800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  Образовательная   организация   обязана осуществлять свою деятельность в соответствии с законодательством об образовании, в том числе:</a:t>
            </a:r>
            <a:r>
              <a:rPr lang="ru-RU" altLang="ru-RU" sz="2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создавать   специальные   условия   для получения    образования    обучающимися    с ограниченными     возможностями     здоровья, инвалидами (детьми-инвалидами) в </a:t>
            </a:r>
            <a:r>
              <a:rPr lang="ru-RU" altLang="ru-RU" sz="28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соответствии с рекомендациями  психолого-медико-педагогической комиссии</a:t>
            </a:r>
            <a:r>
              <a:rPr lang="ru-RU" altLang="ru-RU" sz="2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а для инвалидов (детей-инвалидов) также в  соответствии  с  индивидуальной  программой реабилитации  и  </a:t>
            </a:r>
            <a:r>
              <a:rPr lang="ru-RU" altLang="ru-RU" sz="2800" dirty="0" err="1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абилитации</a:t>
            </a:r>
            <a:r>
              <a:rPr lang="ru-RU" altLang="ru-RU" sz="28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  инвалида  (ребенка- инвалида)</a:t>
            </a:r>
            <a:endParaRPr lang="ru-RU" altLang="ru-RU" sz="2800" dirty="0">
              <a:solidFill>
                <a:srgbClr val="FFFFFF"/>
              </a:solidFill>
              <a:latin typeface="LT Amber"/>
              <a:cs typeface="Times New Roman" panose="02020603050405020304" pitchFamily="18" charset="0"/>
            </a:endParaRPr>
          </a:p>
          <a:p>
            <a:pPr algn="ctr">
              <a:spcBef>
                <a:spcPts val="165"/>
              </a:spcBef>
              <a:defRPr/>
            </a:pPr>
            <a:endParaRPr lang="ru-RU" altLang="ru-RU"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65"/>
              </a:spcBef>
              <a:defRPr/>
            </a:pPr>
            <a:endParaRPr lang="ru-RU" altLang="ru-RU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FE389A4-F1F0-472B-83CA-4643C28D1828}"/>
              </a:ext>
            </a:extLst>
          </p:cNvPr>
          <p:cNvSpPr/>
          <p:nvPr/>
        </p:nvSpPr>
        <p:spPr>
          <a:xfrm>
            <a:off x="4413251" y="6010711"/>
            <a:ext cx="1524000" cy="95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EB917E26-5024-4AB1-A58B-E42BC3A3F3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43E2-BF07-455E-B85A-8A5DBA49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53957"/>
            <a:ext cx="14554199" cy="2050802"/>
          </a:xfrm>
        </p:spPr>
        <p:txBody>
          <a:bodyPr>
            <a:noAutofit/>
          </a:bodyPr>
          <a:lstStyle/>
          <a:p>
            <a:pPr marL="20944" algn="ctr">
              <a:spcBef>
                <a:spcPts val="165"/>
              </a:spcBef>
              <a:defRPr/>
            </a:pP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УТВЕРЖДЕНИИ</a:t>
            </a:r>
            <a:r>
              <a:rPr lang="ru-RU" sz="3200" b="1" spc="-74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4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ОБРАЗЦА</a:t>
            </a:r>
            <a:r>
              <a:rPr lang="ru-RU" sz="3200" b="1" spc="-74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4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СВИДЕТЕЛЬСТВА</a:t>
            </a:r>
            <a:r>
              <a:rPr lang="ru-RU" sz="3200" b="1" spc="-82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ОБУЧЕНИИ</a:t>
            </a:r>
            <a:r>
              <a:rPr lang="ru-RU" sz="3200" b="1" spc="-4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ПОРЯДКА</a:t>
            </a:r>
            <a:r>
              <a:rPr lang="ru-RU" sz="3200" b="1" spc="-107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4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ЕГО</a:t>
            </a:r>
            <a:br>
              <a:rPr lang="ru-RU" sz="3200" dirty="0">
                <a:latin typeface="LT Amber"/>
                <a:cs typeface="Times New Roman" panose="02020603050405020304" pitchFamily="18" charset="0"/>
              </a:rPr>
            </a:br>
            <a:r>
              <a:rPr lang="ru-RU" sz="3200" b="1" spc="-33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ВЫДАЧИ</a:t>
            </a:r>
            <a:r>
              <a:rPr lang="ru-RU" sz="3200" b="1" spc="-58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ЛИЦАМ</a:t>
            </a:r>
            <a:r>
              <a:rPr lang="ru-RU" sz="3200" b="1" spc="-74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3200" b="1" spc="-132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ОГРАНИЧЕННЫМИ</a:t>
            </a:r>
            <a:r>
              <a:rPr lang="ru-RU" sz="3200" b="1" spc="-6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ВОЗМОЖНОСТЯМИ</a:t>
            </a:r>
            <a:r>
              <a:rPr lang="ru-RU" sz="3200" b="1" spc="-132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ЗДОРОВЬЯ</a:t>
            </a:r>
            <a:br>
              <a:rPr lang="ru-RU" sz="3200" dirty="0">
                <a:latin typeface="LT Amber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(С</a:t>
            </a:r>
            <a:r>
              <a:rPr lang="ru-RU" sz="3200" b="1" spc="-148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НАРУШЕНИЕМ</a:t>
            </a:r>
            <a:r>
              <a:rPr lang="ru-RU" sz="3200" b="1" spc="-6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ИНТЕЛЛЕКТА),</a:t>
            </a:r>
            <a:r>
              <a:rPr lang="ru-RU" sz="3200" b="1" spc="-9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НЕ</a:t>
            </a:r>
            <a:r>
              <a:rPr lang="ru-RU" sz="3200" b="1" spc="-140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ИМЕЮЩИМ</a:t>
            </a:r>
            <a:r>
              <a:rPr lang="ru-RU" sz="3200" b="1" spc="-124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ОСНОВНОГО</a:t>
            </a:r>
            <a:r>
              <a:rPr lang="ru-RU" sz="3200" b="1" spc="-132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ОБЩЕГО</a:t>
            </a:r>
            <a:br>
              <a:rPr lang="ru-RU" sz="3200" dirty="0">
                <a:latin typeface="LT Amber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СРЕДНЕГО</a:t>
            </a:r>
            <a:r>
              <a:rPr lang="ru-RU" sz="3200" b="1" spc="-82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ОБЩЕГО</a:t>
            </a:r>
            <a:r>
              <a:rPr lang="ru-RU" sz="3200" b="1" spc="-9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4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ОБРАЗОВАНИЯ</a:t>
            </a:r>
            <a:r>
              <a:rPr lang="ru-RU" sz="3200" b="1" spc="-25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ОБУЧАВШИМСЯ</a:t>
            </a:r>
            <a:r>
              <a:rPr lang="ru-RU" sz="3200" b="1" spc="-8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ПО</a:t>
            </a:r>
            <a:r>
              <a:rPr lang="ru-RU" sz="3200" b="1" spc="-107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АДАПТИРОВАННЫМ ОСНОВНЫМ</a:t>
            </a:r>
            <a:r>
              <a:rPr lang="ru-RU" sz="3200" b="1" spc="-9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49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ОБЩЕОБРАЗОВАТЕЛЬНЫМ</a:t>
            </a:r>
            <a:r>
              <a:rPr lang="ru-RU" sz="3200" b="1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b="1" spc="-16" dirty="0">
                <a:solidFill>
                  <a:srgbClr val="364D81"/>
                </a:solidFill>
                <a:latin typeface="LT Amber"/>
                <a:cs typeface="Times New Roman" panose="02020603050405020304" pitchFamily="18" charset="0"/>
              </a:rPr>
              <a:t>ПРОГРАММАМ»</a:t>
            </a:r>
            <a:br>
              <a:rPr lang="ru-RU" sz="263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приказ</a:t>
            </a:r>
            <a:r>
              <a:rPr lang="ru-RU" sz="3600" b="1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3600" b="1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России</a:t>
            </a:r>
            <a:r>
              <a:rPr lang="ru-RU" sz="3600" b="1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600" b="1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22</a:t>
            </a:r>
            <a:r>
              <a:rPr lang="ru-RU" sz="3600" b="1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октября</a:t>
            </a:r>
            <a:r>
              <a:rPr lang="ru-RU" sz="3600" b="1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600" b="1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spc="-14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600" b="1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600" b="1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600" b="1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731</a:t>
            </a:r>
            <a:br>
              <a:rPr lang="ru-RU" sz="263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object 6">
            <a:extLst>
              <a:ext uri="{FF2B5EF4-FFF2-40B4-BE49-F238E27FC236}">
                <a16:creationId xmlns:a16="http://schemas.microsoft.com/office/drawing/2014/main" id="{20A1C44B-4223-46FD-9A7A-3883356DB04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1" y="4283075"/>
            <a:ext cx="5257800" cy="6460808"/>
          </a:xfrm>
        </p:spPr>
      </p:pic>
      <p:pic>
        <p:nvPicPr>
          <p:cNvPr id="79876" name="object 7">
            <a:extLst>
              <a:ext uri="{FF2B5EF4-FFF2-40B4-BE49-F238E27FC236}">
                <a16:creationId xmlns:a16="http://schemas.microsoft.com/office/drawing/2014/main" id="{DDB66AA3-0710-4D87-955B-7DA3B606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4822181"/>
            <a:ext cx="5714144" cy="571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74A4308E-D69A-489A-9952-CA7FC2E4FA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36DBF-3409-4967-8CB4-CCEB4F26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899" name="Объект 2">
            <a:extLst>
              <a:ext uri="{FF2B5EF4-FFF2-40B4-BE49-F238E27FC236}">
                <a16:creationId xmlns:a16="http://schemas.microsoft.com/office/drawing/2014/main" id="{CD12DC01-37A8-482B-8626-B639C6F6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1539875"/>
            <a:ext cx="13563599" cy="9079409"/>
          </a:xfrm>
        </p:spPr>
        <p:txBody>
          <a:bodyPr/>
          <a:lstStyle/>
          <a:p>
            <a:pPr algn="just"/>
            <a:r>
              <a:rPr lang="ru-RU" alt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Убрали требование хранить бланки свидетельств как документы строгой отчетности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. Это логично, так как в законодательстве нет норм о том, что бланки относятся к защищенной полиграфической продукции. </a:t>
            </a:r>
            <a:r>
              <a:rPr lang="ru-RU" alt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Удалили также строчку, что книгу регистрации выдачи свидетельств нужно прошнуровать, пронумеровать, скрепить печатью и хранить как документ строгой отчетности.</a:t>
            </a:r>
          </a:p>
          <a:p>
            <a:pPr algn="just"/>
            <a:r>
              <a:rPr lang="ru-RU" alt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В книге регистрации теперь не надо указывать дату и номер 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распорядительного акта об отчислении выпускника из образовательной организации. Предлагаем воспользоваться обновленным образцом книги.</a:t>
            </a:r>
          </a:p>
          <a:p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3F0ABFEF-2081-47F8-B4DC-78FFE0D557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8D9A0-7795-49A0-BE1E-827FD46A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3" name="Объект 2">
            <a:extLst>
              <a:ext uri="{FF2B5EF4-FFF2-40B4-BE49-F238E27FC236}">
                <a16:creationId xmlns:a16="http://schemas.microsoft.com/office/drawing/2014/main" id="{D78ACF06-9171-4F24-87B7-F3817131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1" y="1311275"/>
            <a:ext cx="13487399" cy="9677400"/>
          </a:xfrm>
        </p:spPr>
        <p:txBody>
          <a:bodyPr/>
          <a:lstStyle/>
          <a:p>
            <a:pPr algn="just"/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Если комиссия выявит, что сведений об успеваемости ребенка недостаточно, она вправе запросить дополнительную информацию в ОУ, где обучается ребенок, — в течение пяти рабочих дней со дня обследования. Например, члены комиссии могут попросить информацию о текущей успеваемости и результатах промежуточной аттестации по учебным предметам, копию личной карты обучающегося, копию приказа об обучении на дому, индивидуальный учебный план (п. 22 Положения, утв. приказом </a:t>
            </a:r>
            <a:r>
              <a:rPr lang="ru-RU" altLang="ru-RU" sz="48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 от 01.11.2024 № 763).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921455B-D59D-4A0D-8D63-B996C74D7B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88B81-35E0-4544-87A2-73F11718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947" name="Объект 2">
            <a:extLst>
              <a:ext uri="{FF2B5EF4-FFF2-40B4-BE49-F238E27FC236}">
                <a16:creationId xmlns:a16="http://schemas.microsoft.com/office/drawing/2014/main" id="{D8EEC4E3-E175-454F-A19E-F3B85E96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473075"/>
            <a:ext cx="13868400" cy="10433625"/>
          </a:xfrm>
        </p:spPr>
        <p:txBody>
          <a:bodyPr/>
          <a:lstStyle/>
          <a:p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Установили срок обследования — в течение двух месяцев со дня подачи заявления (п. 24 Положения, утв. приказом </a:t>
            </a:r>
            <a:r>
              <a:rPr lang="ru-RU" altLang="ru-RU" sz="44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 от 01.11.2024 № 763). Определили форматы обследования:</a:t>
            </a:r>
          </a:p>
          <a:p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очно — в помещениях ПМПК;</a:t>
            </a:r>
          </a:p>
          <a:p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очно — по месту проживания, лечения обследуемого, если он не может прибыть к месту проведения обследования, или по месту обучения при выездном заседании комиссии;</a:t>
            </a:r>
          </a:p>
          <a:p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дистанционно — по заявлению родителя.</a:t>
            </a:r>
          </a:p>
          <a:p>
            <a:endParaRPr lang="ru-RU" altLang="ru-RU" sz="4400" dirty="0">
              <a:latin typeface="LT Amber"/>
              <a:cs typeface="Times New Roman" panose="02020603050405020304" pitchFamily="18" charset="0"/>
            </a:endParaRPr>
          </a:p>
          <a:p>
            <a:pPr algn="ctr"/>
            <a:r>
              <a:rPr lang="ru-RU" alt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В любом случае обследование проводят в присутствии родителей </a:t>
            </a:r>
          </a:p>
          <a:p>
            <a:pPr algn="ctr"/>
            <a:r>
              <a:rPr lang="ru-RU" alt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(п. 27 Положения, утв. приказом </a:t>
            </a:r>
            <a:r>
              <a:rPr lang="ru-RU" altLang="ru-RU" sz="4400" dirty="0" err="1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4400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 от 01.11.2024 № 763)</a:t>
            </a:r>
          </a:p>
          <a:p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CB281C2-3FF4-45FE-9AE6-B74F77ECCA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1DD14-3F9F-4C70-895B-D7928525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019" name="Объект 2">
            <a:extLst>
              <a:ext uri="{FF2B5EF4-FFF2-40B4-BE49-F238E27FC236}">
                <a16:creationId xmlns:a16="http://schemas.microsoft.com/office/drawing/2014/main" id="{76D3E8D3-5D3C-483F-9560-13017C6B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844675"/>
            <a:ext cx="13304043" cy="8305800"/>
          </a:xfrm>
        </p:spPr>
        <p:txBody>
          <a:bodyPr/>
          <a:lstStyle/>
          <a:p>
            <a:pPr algn="ctr"/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Схожие корректировки коснулись и адаптированных программ. </a:t>
            </a:r>
          </a:p>
          <a:p>
            <a:pPr algn="ctr"/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В ФАОП ООО изменили предметы «История», «Обществознание» и «Основы духовно-нравственной культуры народов России» (приказ </a:t>
            </a:r>
            <a:r>
              <a:rPr lang="ru-RU" altLang="ru-RU" sz="4800" dirty="0" err="1"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4800" dirty="0">
                <a:latin typeface="LT Amber"/>
                <a:cs typeface="Times New Roman" panose="02020603050405020304" pitchFamily="18" charset="0"/>
              </a:rPr>
              <a:t> от 17.07.2024 № 495).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2F9DA58F-D942-4253-93C9-9EB9132218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E346B-FDA5-4618-9395-6DCD87D8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121" y="0"/>
            <a:ext cx="9170529" cy="11855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3298" dirty="0">
                <a:solidFill>
                  <a:srgbClr val="FF0000"/>
                </a:solidFill>
              </a:rPr>
            </a:br>
            <a:br>
              <a:rPr lang="ru-RU" sz="3298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</a:rPr>
              <a:t>ВЕКТОР РАЗВИТИЯ 2025</a:t>
            </a:r>
          </a:p>
        </p:txBody>
      </p:sp>
      <p:sp>
        <p:nvSpPr>
          <p:cNvPr id="87043" name="Объект 2">
            <a:extLst>
              <a:ext uri="{FF2B5EF4-FFF2-40B4-BE49-F238E27FC236}">
                <a16:creationId xmlns:a16="http://schemas.microsoft.com/office/drawing/2014/main" id="{A6047A14-86EB-49D1-B02B-4C61AF05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141" y="4289490"/>
            <a:ext cx="29837835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6D4B8B79-5E2A-41D8-8BE7-04E985C28005}"/>
              </a:ext>
            </a:extLst>
          </p:cNvPr>
          <p:cNvSpPr/>
          <p:nvPr/>
        </p:nvSpPr>
        <p:spPr>
          <a:xfrm>
            <a:off x="603251" y="2212130"/>
            <a:ext cx="5334000" cy="453073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Адаптация обучающихся с ограниченными возможностями здоровья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595883CA-737F-45C4-9A6D-F34DF1A782BE}"/>
              </a:ext>
            </a:extLst>
          </p:cNvPr>
          <p:cNvSpPr/>
          <p:nvPr/>
        </p:nvSpPr>
        <p:spPr>
          <a:xfrm>
            <a:off x="7461250" y="2212129"/>
            <a:ext cx="5334001" cy="3086511"/>
          </a:xfrm>
          <a:prstGeom prst="cloudCallout">
            <a:avLst>
              <a:gd name="adj1" fmla="val 12371072"/>
              <a:gd name="adj2" fmla="val 44251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Условия организации обучения на дому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997114FC-FDCE-4066-BDE1-7E41E7CDAB76}"/>
              </a:ext>
            </a:extLst>
          </p:cNvPr>
          <p:cNvSpPr/>
          <p:nvPr/>
        </p:nvSpPr>
        <p:spPr>
          <a:xfrm>
            <a:off x="7156451" y="5654674"/>
            <a:ext cx="4648200" cy="19005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Мониторинг и поддержка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27250627-F3F2-4E3E-8E3F-23E9652A577C}"/>
              </a:ext>
            </a:extLst>
          </p:cNvPr>
          <p:cNvSpPr/>
          <p:nvPr/>
        </p:nvSpPr>
        <p:spPr>
          <a:xfrm rot="10800000" flipH="1" flipV="1">
            <a:off x="1060451" y="7670463"/>
            <a:ext cx="6400800" cy="3086511"/>
          </a:xfrm>
          <a:prstGeom prst="cloudCallout">
            <a:avLst>
              <a:gd name="adj1" fmla="val -396450"/>
              <a:gd name="adj2" fmla="val -3204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Взаимодействие с ПМПК</a:t>
            </a:r>
          </a:p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Организация работы </a:t>
            </a:r>
            <a:r>
              <a:rPr lang="ru-RU" sz="3600" dirty="0" err="1">
                <a:latin typeface="LT Amber"/>
                <a:cs typeface="Times New Roman" panose="02020603050405020304" pitchFamily="18" charset="0"/>
              </a:rPr>
              <a:t>ППк</a:t>
            </a:r>
            <a:r>
              <a:rPr lang="ru-RU" sz="3600" dirty="0">
                <a:latin typeface="LT Amber"/>
                <a:cs typeface="Times New Roman" panose="02020603050405020304" pitchFamily="18" charset="0"/>
              </a:rPr>
              <a:t> ОУ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48F62B6-2EA5-479B-B2E4-65AE385CC40A}"/>
              </a:ext>
            </a:extLst>
          </p:cNvPr>
          <p:cNvSpPr/>
          <p:nvPr/>
        </p:nvSpPr>
        <p:spPr>
          <a:xfrm>
            <a:off x="8756651" y="7670463"/>
            <a:ext cx="5334001" cy="308651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Принципы реализации изменений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05C8DE6C-918A-432D-934A-360D44788D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E346B-FDA5-4618-9395-6DCD87D8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2376"/>
            <a:ext cx="17340298" cy="1107996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LT Amber"/>
              </a:rPr>
              <a:t>ПРИНЦИПЫ РЕАЛИЗАЦИИ ИЗМЕНЕНИЙ</a:t>
            </a:r>
            <a:br>
              <a:rPr lang="ru-RU" sz="3600" dirty="0">
                <a:solidFill>
                  <a:srgbClr val="FF0000"/>
                </a:solidFill>
                <a:latin typeface="LT Amber"/>
              </a:rPr>
            </a:br>
            <a:r>
              <a:rPr lang="ru-RU" sz="3600" dirty="0">
                <a:solidFill>
                  <a:srgbClr val="FF0000"/>
                </a:solidFill>
                <a:latin typeface="LT Amber"/>
              </a:rPr>
              <a:t>ВЕКТОР РАЗВИТИЯ 2025</a:t>
            </a:r>
          </a:p>
        </p:txBody>
      </p:sp>
      <p:sp>
        <p:nvSpPr>
          <p:cNvPr id="88067" name="Объект 2">
            <a:extLst>
              <a:ext uri="{FF2B5EF4-FFF2-40B4-BE49-F238E27FC236}">
                <a16:creationId xmlns:a16="http://schemas.microsoft.com/office/drawing/2014/main" id="{75B3F516-9BEE-45AF-A2F9-C7A0AAA2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141" y="4289490"/>
            <a:ext cx="29837835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6D4B8B79-5E2A-41D8-8BE7-04E985C28005}"/>
              </a:ext>
            </a:extLst>
          </p:cNvPr>
          <p:cNvSpPr/>
          <p:nvPr/>
        </p:nvSpPr>
        <p:spPr>
          <a:xfrm>
            <a:off x="908051" y="2212131"/>
            <a:ext cx="5791200" cy="344254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Совершенствование организации инклюзивного образования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595883CA-737F-45C4-9A6D-F34DF1A782BE}"/>
              </a:ext>
            </a:extLst>
          </p:cNvPr>
          <p:cNvSpPr/>
          <p:nvPr/>
        </p:nvSpPr>
        <p:spPr>
          <a:xfrm>
            <a:off x="7918451" y="2000080"/>
            <a:ext cx="5257800" cy="2714768"/>
          </a:xfrm>
          <a:prstGeom prst="cloudCallout">
            <a:avLst>
              <a:gd name="adj1" fmla="val 12371072"/>
              <a:gd name="adj2" fmla="val 44251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Партнерство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997114FC-FDCE-4066-BDE1-7E41E7CDAB76}"/>
              </a:ext>
            </a:extLst>
          </p:cNvPr>
          <p:cNvSpPr/>
          <p:nvPr/>
        </p:nvSpPr>
        <p:spPr>
          <a:xfrm>
            <a:off x="7004051" y="5073500"/>
            <a:ext cx="4800600" cy="248177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Кадры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27250627-F3F2-4E3E-8E3F-23E9652A577C}"/>
              </a:ext>
            </a:extLst>
          </p:cNvPr>
          <p:cNvSpPr/>
          <p:nvPr/>
        </p:nvSpPr>
        <p:spPr>
          <a:xfrm rot="10800000" flipH="1" flipV="1">
            <a:off x="603250" y="7670463"/>
            <a:ext cx="6096001" cy="3086511"/>
          </a:xfrm>
          <a:prstGeom prst="cloudCallout">
            <a:avLst>
              <a:gd name="adj1" fmla="val -396450"/>
              <a:gd name="adj2" fmla="val -3204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</a:p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algn="ctr">
              <a:defRPr/>
            </a:pPr>
            <a:endParaRPr lang="ru-RU" sz="32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48F62B6-2EA5-479B-B2E4-65AE385CC40A}"/>
              </a:ext>
            </a:extLst>
          </p:cNvPr>
          <p:cNvSpPr/>
          <p:nvPr/>
        </p:nvSpPr>
        <p:spPr>
          <a:xfrm>
            <a:off x="8375651" y="7670463"/>
            <a:ext cx="5791199" cy="308651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LT Amber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0E3ED69A-5CE7-4A4B-95AE-D885EA79F1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246E2097-ACBC-44D2-9124-99A30069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168276"/>
            <a:ext cx="12877800" cy="57912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br>
              <a:rPr lang="ru-RU" sz="5112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  <a:t>«Сегодня идти в ногу со временем – значит отставать, </a:t>
            </a:r>
            <a:b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  <a:t>Его надо опережать. </a:t>
            </a:r>
            <a:b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  <a:t>Попробуйте увидеть себя в будущем, а если увидели, постройте его»</a:t>
            </a:r>
            <a:br>
              <a:rPr lang="ru-RU" sz="4900" dirty="0">
                <a:solidFill>
                  <a:srgbClr val="C0000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ru-RU" sz="4900" dirty="0">
                <a:solidFill>
                  <a:srgbClr val="C00000"/>
                </a:solidFill>
                <a:latin typeface="LT Amber"/>
              </a:rPr>
            </a:br>
            <a:r>
              <a:rPr lang="ru-RU" sz="4900" dirty="0">
                <a:solidFill>
                  <a:srgbClr val="C00000"/>
                </a:solidFill>
                <a:latin typeface="LT Amber"/>
              </a:rPr>
              <a:t>                                        </a:t>
            </a:r>
            <a:br>
              <a:rPr lang="ru-RU" sz="4900" dirty="0">
                <a:solidFill>
                  <a:srgbClr val="C00000"/>
                </a:solidFill>
                <a:latin typeface="LT Amber"/>
              </a:rPr>
            </a:br>
            <a:br>
              <a:rPr lang="ru-RU" sz="4900" dirty="0">
                <a:solidFill>
                  <a:srgbClr val="C00000"/>
                </a:solidFill>
                <a:latin typeface="LT Amber"/>
              </a:rPr>
            </a:br>
            <a: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создание условий</a:t>
            </a:r>
            <a:b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</a:br>
            <a:b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внесение изменений</a:t>
            </a:r>
            <a:b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                                                                                       организация </a:t>
            </a:r>
            <a:b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                                 коррекционно-развивающей работы 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D4D19D6-9B88-4DB5-B4ED-E930FF961C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A6A13464-D875-4B58-AEB2-3BBD33E4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85" y="753958"/>
            <a:ext cx="14325177" cy="113877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8ADB2637-0F8A-4FE3-A43F-5C22722B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-20943"/>
            <a:ext cx="15087600" cy="113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82BB9D42-DC09-4A44-87D5-12FD5DEDA7D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>
            <a:extLst>
              <a:ext uri="{FF2B5EF4-FFF2-40B4-BE49-F238E27FC236}">
                <a16:creationId xmlns:a16="http://schemas.microsoft.com/office/drawing/2014/main" id="{49197C9D-95B5-40E3-BDC4-E20908B5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1" y="548577"/>
            <a:ext cx="12344400" cy="189994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altLang="ru-RU" sz="4400" b="1" u="sng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altLang="ru-RU" sz="4400" b="1" u="sng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АНО ДПО «Научно-практический центр «Общественная дипломатия</a:t>
            </a:r>
            <a:r>
              <a:rPr lang="ru-RU" altLang="ru-RU" sz="4400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»</a:t>
            </a:r>
            <a:br>
              <a:rPr lang="ru-RU" altLang="ru-RU" sz="247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7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20664F3B-26E2-4793-AC2E-603B42AC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0" y="3368675"/>
            <a:ext cx="13716000" cy="7155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4400" b="1" dirty="0">
                <a:latin typeface="LT Amber"/>
                <a:cs typeface="Times New Roman" panose="02020603050405020304" pitchFamily="18" charset="0"/>
              </a:rPr>
              <a:t>Разработка нормативно-правовой документации 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«под ключ» (руководителям ОУ, заместителям директоров)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4400" b="1" dirty="0">
                <a:latin typeface="LT Amber"/>
                <a:cs typeface="Times New Roman" panose="02020603050405020304" pitchFamily="18" charset="0"/>
              </a:rPr>
              <a:t>Аудит нормативной документации 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(руководителям ОУ, заместителям директоров, учителям, специалистам)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4400" b="1" dirty="0">
                <a:latin typeface="LT Amber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altLang="ru-RU" sz="4400" dirty="0">
                <a:latin typeface="LT Amber"/>
                <a:cs typeface="Times New Roman" panose="02020603050405020304" pitchFamily="18" charset="0"/>
              </a:rPr>
              <a:t>на всех уровнях образования</a:t>
            </a:r>
          </a:p>
          <a:p>
            <a:pPr>
              <a:defRPr/>
            </a:pPr>
            <a:endParaRPr lang="ru-RU" altLang="ru-RU" sz="4400" dirty="0">
              <a:latin typeface="LT Amber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4400" dirty="0">
              <a:latin typeface="LT Amber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ru-RU" sz="4400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e.drob64@mail.ru</a:t>
            </a:r>
            <a:endParaRPr lang="ru-RU" altLang="ru-RU" sz="4400" dirty="0">
              <a:solidFill>
                <a:srgbClr val="00B050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ru-RU" alt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D3E6D7E-F432-4BD9-84A5-2760925C91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67AB4-BF03-43B7-856A-4120D29E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900651"/>
            <a:ext cx="11094244" cy="115379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r>
              <a:rPr lang="ru-RU" sz="3200" spc="-7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8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АВГУСТА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26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200" spc="-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315-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ФЗ</a:t>
            </a:r>
            <a:b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</a:t>
            </a:r>
            <a:r>
              <a:rPr lang="ru-RU" sz="3200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ВНЕСЕНИИ</a:t>
            </a:r>
            <a:r>
              <a:rPr lang="ru-RU" sz="3200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ИЗМЕНЕНИЙ</a:t>
            </a:r>
            <a:r>
              <a:rPr lang="ru-RU" sz="3200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00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00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b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3200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ОБРАЗОВАНИИ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3200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00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ФЕДЕРАЦИИ»</a:t>
            </a:r>
            <a:endParaRPr lang="ru-RU" sz="3200" dirty="0">
              <a:latin typeface="LT Amb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318FD-62F7-4DD4-A9E5-16A471CD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07" y="3063875"/>
            <a:ext cx="13227844" cy="7382149"/>
          </a:xfrm>
        </p:spPr>
        <p:txBody>
          <a:bodyPr/>
          <a:lstStyle/>
          <a:p>
            <a:pPr algn="ctr">
              <a:defRPr/>
            </a:pPr>
            <a:r>
              <a:rPr lang="ru-RU" sz="3298" b="1" i="1" dirty="0">
                <a:latin typeface="LT Amber"/>
                <a:cs typeface="Times New Roman" panose="02020603050405020304" pitchFamily="18" charset="0"/>
              </a:rPr>
              <a:t>Статья 28 (разъяснение)</a:t>
            </a:r>
          </a:p>
          <a:p>
            <a:pPr>
              <a:defRPr/>
            </a:pPr>
            <a:endParaRPr lang="ru-RU" sz="3298" dirty="0">
              <a:latin typeface="LT Amber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98" dirty="0">
                <a:latin typeface="LT Amber"/>
                <a:cs typeface="Times New Roman" panose="02020603050405020304" pitchFamily="18" charset="0"/>
              </a:rPr>
              <a:t>Это требование также поддерживается Федеральным стандартом оценки качества образования (ФСОКО), который стремится учесть индивидуальные особенности каждого учащегося, включая тех, кто имеет особые образовательные потребности.</a:t>
            </a:r>
          </a:p>
          <a:p>
            <a:pPr>
              <a:defRPr/>
            </a:pPr>
            <a:endParaRPr lang="ru-RU" sz="3298" dirty="0">
              <a:latin typeface="LT Amber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98" b="1" i="1" dirty="0">
                <a:latin typeface="LT Amber"/>
                <a:cs typeface="Times New Roman" panose="02020603050405020304" pitchFamily="18" charset="0"/>
              </a:rPr>
              <a:t>На что обратить внимание:</a:t>
            </a:r>
          </a:p>
          <a:p>
            <a:pPr>
              <a:defRPr/>
            </a:pPr>
            <a:r>
              <a:rPr lang="ru-RU" sz="3298" i="1" dirty="0">
                <a:latin typeface="LT Amber"/>
                <a:cs typeface="Times New Roman" panose="02020603050405020304" pitchFamily="18" charset="0"/>
              </a:rPr>
              <a:t>Создание специальных условий</a:t>
            </a:r>
            <a:r>
              <a:rPr lang="ru-RU" sz="3298" dirty="0">
                <a:latin typeface="LT Amber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ru-RU" sz="3298" dirty="0">
                <a:latin typeface="LT Amber"/>
                <a:cs typeface="Times New Roman" panose="02020603050405020304" pitchFamily="18" charset="0"/>
              </a:rPr>
              <a:t>Образовательные организации </a:t>
            </a:r>
            <a:r>
              <a:rPr lang="ru-RU" sz="3298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должны обеспечить доступ к адаптированным программам, что включает методическую помощь при разработке индивидуальных учебных планов (ИУП). </a:t>
            </a:r>
            <a:r>
              <a:rPr lang="ru-RU" sz="3298" dirty="0">
                <a:latin typeface="LT Amber"/>
                <a:cs typeface="Times New Roman" panose="02020603050405020304" pitchFamily="18" charset="0"/>
              </a:rPr>
              <a:t>Это помогает минимизировать образовательные барьеры и облегчить интеграцию детей с ОВЗ в общий образовательный процесс.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36D708A-5B56-40D5-9BD7-5529F7FC1F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A2B84-8055-4248-A7A0-7FD26F2A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35" y="168275"/>
            <a:ext cx="19098895" cy="17244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рабочих программ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ранний возраст</a:t>
            </a:r>
            <a:br>
              <a:rPr lang="ru-RU" sz="3298" dirty="0">
                <a:solidFill>
                  <a:srgbClr val="FF0000"/>
                </a:solidFill>
              </a:rPr>
            </a:br>
            <a:endParaRPr lang="ru-RU" sz="3298" dirty="0"/>
          </a:p>
        </p:txBody>
      </p:sp>
      <p:sp>
        <p:nvSpPr>
          <p:cNvPr id="97283" name="Прямоугольник 3">
            <a:extLst>
              <a:ext uri="{FF2B5EF4-FFF2-40B4-BE49-F238E27FC236}">
                <a16:creationId xmlns:a16="http://schemas.microsoft.com/office/drawing/2014/main" id="{DCDFE2CE-8E63-40B6-B23C-6921A68D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2447743"/>
            <a:ext cx="8763000" cy="77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«Конструктор рабочих программ: ранний возраст» — программа, которая </a:t>
            </a:r>
            <a:r>
              <a:rPr lang="ru-RU" altLang="ru-RU" sz="329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поможет сделать рабочую программу коррекционно-развивающей работы с детьми младенческого, раннего и младшего дошкольного возраста.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С Конструктором Вы сэкономите много времени: программу, которую вы обычно делаете целый день или дольше, в Конструкторе можно сделать за 2-3 часа.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Мы регулярно обновляем программу, так чтобы она соответствовала актуальным требованиям законодательства. Последнее обновление было в 2023 году в связи с новыми требованиями ФАОП для детей с ОВЗ до 3-4 лет.</a:t>
            </a:r>
          </a:p>
        </p:txBody>
      </p:sp>
      <p:pic>
        <p:nvPicPr>
          <p:cNvPr id="97284" name="Рисунок 3">
            <a:extLst>
              <a:ext uri="{FF2B5EF4-FFF2-40B4-BE49-F238E27FC236}">
                <a16:creationId xmlns:a16="http://schemas.microsoft.com/office/drawing/2014/main" id="{CD53B1C1-AF04-4494-B647-4638F297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83" y="3518464"/>
            <a:ext cx="5402968" cy="46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BF0170FA-B581-4910-A07A-1CBD85BF49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5A8FE-4948-4A7D-822D-2E142759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06" y="259399"/>
            <a:ext cx="12846844" cy="17950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</a:t>
            </a:r>
            <a:b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рабочих программ для специалистов коррекционного профиля ДОУ</a:t>
            </a:r>
            <a:br>
              <a:rPr lang="ru-RU" sz="3298" dirty="0">
                <a:solidFill>
                  <a:srgbClr val="FF0000"/>
                </a:solidFill>
              </a:rPr>
            </a:br>
            <a:endParaRPr lang="ru-RU" sz="3298" dirty="0"/>
          </a:p>
        </p:txBody>
      </p:sp>
      <p:sp>
        <p:nvSpPr>
          <p:cNvPr id="98307" name="Прямоугольник 4">
            <a:extLst>
              <a:ext uri="{FF2B5EF4-FFF2-40B4-BE49-F238E27FC236}">
                <a16:creationId xmlns:a16="http://schemas.microsoft.com/office/drawing/2014/main" id="{4DA70F57-104E-4729-BD90-B8C437E4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1" y="2329936"/>
            <a:ext cx="7924799" cy="77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«Конструктор рабочих программ» — программа, которая </a:t>
            </a:r>
            <a:r>
              <a:rPr lang="ru-RU" altLang="ru-RU" sz="3298" dirty="0">
                <a:solidFill>
                  <a:srgbClr val="0070C0"/>
                </a:solidFill>
                <a:latin typeface="LT Amber"/>
                <a:cs typeface="Times New Roman" panose="02020603050405020304" pitchFamily="18" charset="0"/>
              </a:rPr>
              <a:t>помогает сделать рабочую программу коррекционным специалистам при работе с дошкольниками.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С Конструктором Вы сэкономите много времени: программу, которую вы обычно делаете целый день или дольше, в Конструкторе можно сделать за 2-3 часа.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98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Мы регулярно обновляем программу, так чтобы она соответствовала актуальным требованиям законодательства. Последнее обновление было в 2023 году в связи с новыми требованиями ФАОП для детей с ОВЗ. </a:t>
            </a:r>
            <a:endParaRPr lang="ru-RU" altLang="ru-RU" sz="3298" dirty="0">
              <a:solidFill>
                <a:srgbClr val="FF0000"/>
              </a:solidFill>
              <a:latin typeface="LT Amber"/>
              <a:cs typeface="Times New Roman" panose="02020603050405020304" pitchFamily="18" charset="0"/>
            </a:endParaRPr>
          </a:p>
        </p:txBody>
      </p:sp>
      <p:pic>
        <p:nvPicPr>
          <p:cNvPr id="98308" name="Рисунок 3">
            <a:extLst>
              <a:ext uri="{FF2B5EF4-FFF2-40B4-BE49-F238E27FC236}">
                <a16:creationId xmlns:a16="http://schemas.microsoft.com/office/drawing/2014/main" id="{00AA6D64-E62C-4F4A-95AD-F0574E51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054474"/>
            <a:ext cx="6934200" cy="539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Объект 5">
            <a:extLst>
              <a:ext uri="{FF2B5EF4-FFF2-40B4-BE49-F238E27FC236}">
                <a16:creationId xmlns:a16="http://schemas.microsoft.com/office/drawing/2014/main" id="{DCD7B24B-F3F5-41A7-9966-FA076362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47" y="2562931"/>
            <a:ext cx="12157551" cy="276999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50A71547-8487-4E24-A817-9223857B2E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0D5AD-0109-4178-BF85-4590ADF0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1" y="1158876"/>
            <a:ext cx="10668000" cy="1015021"/>
          </a:xfrm>
        </p:spPr>
        <p:txBody>
          <a:bodyPr/>
          <a:lstStyle/>
          <a:p>
            <a:pPr algn="ctr">
              <a:defRPr/>
            </a:pP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 Школьный психолог (ФАОП 2024)</a:t>
            </a:r>
            <a:b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рабочей программы педагога-психолога</a:t>
            </a:r>
            <a:endParaRPr lang="ru-RU" sz="3298" dirty="0">
              <a:latin typeface="LT Amber"/>
              <a:cs typeface="Times New Roman" panose="02020603050405020304" pitchFamily="18" charset="0"/>
            </a:endParaRPr>
          </a:p>
        </p:txBody>
      </p:sp>
      <p:sp>
        <p:nvSpPr>
          <p:cNvPr id="99331" name="Прямоугольник 2">
            <a:extLst>
              <a:ext uri="{FF2B5EF4-FFF2-40B4-BE49-F238E27FC236}">
                <a16:creationId xmlns:a16="http://schemas.microsoft.com/office/drawing/2014/main" id="{E1314934-E22F-4F81-8548-53235A19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2378075"/>
            <a:ext cx="77724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На основе ваших данных Конструктор подготовит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rgbClr val="1F1F1F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Рабочую программу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Психологическое представление на учащегося для ПМПК и </a:t>
            </a:r>
            <a:r>
              <a:rPr lang="ru-RU" altLang="ru-RU" dirty="0" err="1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altLang="ru-RU" dirty="0">
              <a:solidFill>
                <a:srgbClr val="1F1F1F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Итоговый аналитический отчет за учебный год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Психолого-педагогическую характеристику на обучающегося с ОВЗ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Уникальное календарно-тематическое планирование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F1F1F"/>
                </a:solidFill>
                <a:latin typeface="LT Amber"/>
                <a:cs typeface="Times New Roman" panose="02020603050405020304" pitchFamily="18" charset="0"/>
              </a:rPr>
              <a:t>А также поможет определить уровень развития умений и навыков с помощью мониторинговых исследований</a:t>
            </a:r>
          </a:p>
        </p:txBody>
      </p:sp>
      <p:pic>
        <p:nvPicPr>
          <p:cNvPr id="99332" name="Рисунок 3">
            <a:extLst>
              <a:ext uri="{FF2B5EF4-FFF2-40B4-BE49-F238E27FC236}">
                <a16:creationId xmlns:a16="http://schemas.microsoft.com/office/drawing/2014/main" id="{D68A6DA6-EEEE-4A68-8D5C-19786D7D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3636272"/>
            <a:ext cx="6887707" cy="553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DAD8EE98-93FA-445A-A502-37FEA974A93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754EF-01E8-421E-BE3C-F82695CD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1" y="311081"/>
            <a:ext cx="13844416" cy="1107996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 «Школьный логопед» (ФАОП 2024)</a:t>
            </a:r>
            <a:b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рабочей программы учителя-логопеда</a:t>
            </a:r>
          </a:p>
        </p:txBody>
      </p:sp>
      <p:pic>
        <p:nvPicPr>
          <p:cNvPr id="100355" name="Рисунок 3">
            <a:extLst>
              <a:ext uri="{FF2B5EF4-FFF2-40B4-BE49-F238E27FC236}">
                <a16:creationId xmlns:a16="http://schemas.microsoft.com/office/drawing/2014/main" id="{03761F2B-E810-47BA-81D0-7A1C2C73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1" y="3521074"/>
            <a:ext cx="5715000" cy="49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Прямоугольник 4">
            <a:extLst>
              <a:ext uri="{FF2B5EF4-FFF2-40B4-BE49-F238E27FC236}">
                <a16:creationId xmlns:a16="http://schemas.microsoft.com/office/drawing/2014/main" id="{0E25C6C0-BAD9-4383-B05A-03E9313E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1920875"/>
            <a:ext cx="7772400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Программа поможет подготовить пакет документов учителю-логопеду: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логопедическое представление на учащегося для ПМПК и </a:t>
            </a:r>
            <a:r>
              <a:rPr lang="ru-RU" altLang="ru-RU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altLang="ru-RU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итоговый аналитический отчет за учебный год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психолого-педагогическую характеристику на обучающегося с ОВЗ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уникальное календарно-тематическое планирование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 также определить уровень речевого развития с помощью мониторинговых исследований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оформить данные мониторинговых исследований для отчетной документации и педагогического портфолио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FB9B2D4-F286-4474-99B5-DC5E786A9F7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CC320-62F2-4AA8-A407-2434861E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35" y="753957"/>
            <a:ext cx="15103615" cy="135421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 Школьный дефектолог (ФАОП 2024)</a:t>
            </a:r>
            <a:b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рабочей программы учителя-дефектолога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A6893-4F14-4864-AC21-122E34AB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5" y="3063875"/>
            <a:ext cx="6874015" cy="5791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6E80B8-3995-4470-96E6-00E485D2BFE9}"/>
              </a:ext>
            </a:extLst>
          </p:cNvPr>
          <p:cNvSpPr/>
          <p:nvPr/>
        </p:nvSpPr>
        <p:spPr>
          <a:xfrm>
            <a:off x="7537450" y="2454274"/>
            <a:ext cx="754062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ru-RU" sz="2800" b="0" i="0" dirty="0">
                <a:solidFill>
                  <a:srgbClr val="1F1F1F"/>
                </a:solidFill>
                <a:effectLst/>
                <a:latin typeface="LT Amber"/>
              </a:rPr>
              <a:t>КРП: Школьный дефектолог — конструктор, который поможет школьным дефектологам быстро и качество сделать комплект документов с Рабочей программой.</a:t>
            </a:r>
          </a:p>
          <a:p>
            <a:pPr algn="l" fontAlgn="base"/>
            <a:r>
              <a:rPr lang="ru-RU" sz="2800" b="0" i="0" dirty="0">
                <a:solidFill>
                  <a:srgbClr val="1F1F1F"/>
                </a:solidFill>
                <a:effectLst/>
                <a:latin typeface="LT Amber"/>
              </a:rPr>
              <a:t>Конструктор экономит ваше рабочее время. Если обычно на создание программы вы тратите 2-3 дня, то с Конструктором на это уйдет 2-3 часа. Плюс дополнительные документы, которые создаются автоматически, пока вы заполняете Рабочую программу.</a:t>
            </a:r>
          </a:p>
          <a:p>
            <a:pPr algn="l" fontAlgn="base"/>
            <a:r>
              <a:rPr lang="ru-RU" sz="2800" b="0" i="0" dirty="0">
                <a:solidFill>
                  <a:srgbClr val="1F1F1F"/>
                </a:solidFill>
                <a:effectLst/>
                <a:latin typeface="LT Amber"/>
              </a:rPr>
              <a:t>Программа учитывает требования ФАОП ДО 2023/2024</a:t>
            </a:r>
            <a:br>
              <a:rPr lang="ru-RU" sz="2800" b="0" i="0" dirty="0">
                <a:solidFill>
                  <a:srgbClr val="1F1F1F"/>
                </a:solidFill>
                <a:effectLst/>
                <a:latin typeface="LT Amber"/>
              </a:rPr>
            </a:br>
            <a:r>
              <a:rPr lang="ru-RU" sz="2800" b="0" i="0" dirty="0">
                <a:solidFill>
                  <a:srgbClr val="1F1F1F"/>
                </a:solidFill>
                <a:effectLst/>
                <a:latin typeface="LT Amber"/>
              </a:rPr>
              <a:t>Мы регулярно обновляем программу, так чтобы она соответствовала актуальным требованиям законодательства. Последнее обновление было в связи с новыми требованиями ФАОП для детей с ОВЗ и программа соответствует всем требованиям на 2024 год</a:t>
            </a:r>
            <a:r>
              <a:rPr lang="ru-RU" sz="2800" b="0" i="0" dirty="0">
                <a:solidFill>
                  <a:srgbClr val="1F1F1F"/>
                </a:solidFill>
                <a:effectLst/>
                <a:latin typeface="Ubuntu" panose="020B0504030602030204" pitchFamily="34" charset="0"/>
              </a:rPr>
              <a:t>.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845B287F-4897-4123-AD1D-DA24C17266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68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754EF-01E8-421E-BE3C-F82695CD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1" y="311081"/>
            <a:ext cx="13844416" cy="1107996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КРП «Логопед основной школы» (ФАОП 2024)</a:t>
            </a:r>
            <a:b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Конструктор рабочей программы учителя-логопеда</a:t>
            </a:r>
          </a:p>
        </p:txBody>
      </p:sp>
      <p:sp>
        <p:nvSpPr>
          <p:cNvPr id="100356" name="Прямоугольник 4">
            <a:extLst>
              <a:ext uri="{FF2B5EF4-FFF2-40B4-BE49-F238E27FC236}">
                <a16:creationId xmlns:a16="http://schemas.microsoft.com/office/drawing/2014/main" id="{0E25C6C0-BAD9-4383-B05A-03E9313E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1920875"/>
            <a:ext cx="7772400" cy="84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Программа поможет подготовить пакет документов учителю-логопеду: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логопедическое представление на учащегося для ПМПК и </a:t>
            </a:r>
            <a:r>
              <a:rPr lang="ru-RU" altLang="ru-RU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ППк</a:t>
            </a:r>
            <a:endParaRPr lang="ru-RU" altLang="ru-RU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итоговый аналитический отчет за учебный год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психолого-педагогическую характеристику на обучающегося с ОВЗ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уникальное календарно-тематическое планирование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 также определить уровень речевого развития с помощью мониторинговых исследований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оформить данные мониторинговых исследований для отчетной документации и педагогического портфолио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FB9B2D4-F286-4474-99B5-DC5E786A9F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012" y="0"/>
            <a:ext cx="4519088" cy="113087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6E7E85-40C2-4B88-926E-1360BF047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3749675"/>
            <a:ext cx="5486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0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8604250" y="457200"/>
            <a:ext cx="10972800" cy="3361177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12700" marR="5080" algn="ctr">
              <a:spcBef>
                <a:spcPts val="2450"/>
              </a:spcBef>
            </a:pPr>
            <a:r>
              <a:rPr lang="ru-RU" sz="4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«И</a:t>
            </a:r>
            <a:r>
              <a:rPr lang="ru-RU" sz="4800" dirty="0">
                <a:solidFill>
                  <a:srgbClr val="FF0000"/>
                </a:solidFill>
                <a:latin typeface="LT Amber"/>
              </a:rPr>
              <a:t>зменения законодательства РФ</a:t>
            </a:r>
            <a:br>
              <a:rPr lang="ru-RU" sz="4800" dirty="0">
                <a:solidFill>
                  <a:srgbClr val="FF0000"/>
                </a:solidFill>
                <a:latin typeface="LT Amber"/>
              </a:rPr>
            </a:br>
            <a:r>
              <a:rPr lang="ru-RU" sz="4800" dirty="0">
                <a:solidFill>
                  <a:srgbClr val="FF0000"/>
                </a:solidFill>
                <a:latin typeface="LT Amber"/>
              </a:rPr>
              <a:t>в сфере инклюзивного образования.</a:t>
            </a:r>
            <a:br>
              <a:rPr lang="ru-RU" sz="4800" dirty="0">
                <a:solidFill>
                  <a:srgbClr val="FF0000"/>
                </a:solidFill>
                <a:latin typeface="LT Amber"/>
              </a:rPr>
            </a:br>
            <a:r>
              <a:rPr lang="ru-RU" sz="4800" dirty="0">
                <a:solidFill>
                  <a:srgbClr val="FF0000"/>
                </a:solidFill>
                <a:latin typeface="LT Amber"/>
              </a:rPr>
              <a:t>Управление изменениями 2025</a:t>
            </a:r>
            <a:r>
              <a:rPr lang="ru-RU" sz="4800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»</a:t>
            </a:r>
            <a:br>
              <a:rPr lang="ru-RU" sz="5400" b="1" i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endParaRPr sz="5400" dirty="0">
              <a:latin typeface="LT Amb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7243" y="7144609"/>
            <a:ext cx="2175510" cy="91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58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45F70-B0E9-4F58-803D-3F6CC49D386A}"/>
              </a:ext>
            </a:extLst>
          </p:cNvPr>
          <p:cNvSpPr/>
          <p:nvPr/>
        </p:nvSpPr>
        <p:spPr>
          <a:xfrm>
            <a:off x="9442450" y="3761849"/>
            <a:ext cx="1066165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Дробышева   Елена   Александровна </a:t>
            </a:r>
            <a:br>
              <a:rPr lang="ru-RU" sz="2800" b="1" i="1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Директор АНО ДПО «Научно-практический центр «Общественная дипломатия»,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федеральный эксперт в сфере инклюзивного образования,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главный внештатный дефектолог министерства образования и науки республики Марий-Эл,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 почетный эксперт института педагогики, психологии и дефектологии ЧГПУ,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федеральный эксперт Национальной Родительской Ассоциации,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председатель Общественного совета при Министерстве культуры Саратовской области, </a:t>
            </a:r>
          </a:p>
          <a:p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заместитель председателя Общественного совета при Министерстве образования Саратовской области,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заместитель председателя Гильдии психологов и педагогов при Торгово-промышленной палате Саратовской области, </a:t>
            </a:r>
            <a:b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LT Amber"/>
                <a:cs typeface="Times New Roman" panose="02020603050405020304" pitchFamily="18" charset="0"/>
              </a:rPr>
              <a:t>спикер Эльбрусской переговорной площадки</a:t>
            </a:r>
            <a:r>
              <a:rPr lang="ru-RU" sz="2800" dirty="0">
                <a:solidFill>
                  <a:schemeClr val="bg1"/>
                </a:solidFill>
                <a:latin typeface="LT Amber"/>
              </a:rPr>
              <a:t> </a:t>
            </a:r>
            <a:br>
              <a:rPr lang="ru-RU" sz="2800" b="1" i="1" dirty="0">
                <a:solidFill>
                  <a:schemeClr val="bg1"/>
                </a:solidFill>
                <a:latin typeface="LT Amber"/>
              </a:rPr>
            </a:br>
            <a:br>
              <a:rPr lang="ru-RU" sz="1800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Рисунок 5" descr="Изображение выглядит как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BB667E8D-7D4A-45FE-A151-078D6F18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4" y="0"/>
            <a:ext cx="3154878" cy="3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0A15CCB-2DDF-4A61-B41B-5F26FE67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3C09575-3C7C-4455-8C88-AB13932F5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850" y="3209399"/>
          <a:ext cx="5486400" cy="381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4" imgW="4570530" imgH="3427618" progId="PowerPoint.Slide.12">
                  <p:embed/>
                </p:oleObj>
              </mc:Choice>
              <mc:Fallback>
                <p:oleObj name="Slide" r:id="rId4" imgW="4570530" imgH="3427618" progId="PowerPoint.Slide.1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3C09575-3C7C-4455-8C88-AB13932F51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209399"/>
                        <a:ext cx="5486400" cy="381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Logo_350p-150x150">
            <a:extLst>
              <a:ext uri="{FF2B5EF4-FFF2-40B4-BE49-F238E27FC236}">
                <a16:creationId xmlns:a16="http://schemas.microsoft.com/office/drawing/2014/main" id="{E8BA8CB1-12CB-4245-8782-64BE4CEECD9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3650" y="0"/>
            <a:ext cx="3352800" cy="30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8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0AC4-DC78-4BBC-89A7-485D17B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1" y="753956"/>
            <a:ext cx="13715999" cy="4522759"/>
          </a:xfrm>
        </p:spPr>
        <p:txBody>
          <a:bodyPr>
            <a:noAutofit/>
          </a:bodyPr>
          <a:lstStyle/>
          <a:p>
            <a:pPr marL="20944" marR="8377" indent="422011" algn="ctr">
              <a:spcBef>
                <a:spcPts val="627"/>
              </a:spcBef>
              <a:defRPr/>
            </a:pP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r>
              <a:rPr lang="ru-RU" sz="3298" spc="-7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298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8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АВГУСТА</a:t>
            </a:r>
            <a:r>
              <a:rPr lang="ru-RU" sz="3298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298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26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298" spc="-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315-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ФЗ</a:t>
            </a:r>
            <a:b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</a:t>
            </a:r>
            <a:r>
              <a:rPr lang="ru-RU" sz="3298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ВНЕСЕНИИ</a:t>
            </a:r>
            <a:r>
              <a:rPr lang="ru-RU" sz="3298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ИЗМЕНЕНИЙ</a:t>
            </a:r>
            <a:r>
              <a:rPr lang="ru-RU" sz="3298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98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98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b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ОБРАЗОВАНИИ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ФЕДЕРАЦИИ»</a:t>
            </a:r>
            <a:b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639" dirty="0" err="1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России</a:t>
            </a:r>
            <a:r>
              <a:rPr lang="ru-RU" sz="2639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наделено</a:t>
            </a:r>
            <a:r>
              <a:rPr lang="ru-RU" sz="2639" spc="-11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полномочиями</a:t>
            </a:r>
            <a:r>
              <a:rPr lang="ru-RU" sz="2639" spc="-2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</a:t>
            </a:r>
            <a:r>
              <a:rPr lang="ru-RU" sz="2639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разработке</a:t>
            </a:r>
            <a:r>
              <a:rPr lang="ru-RU" sz="2639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типового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порядка</a:t>
            </a:r>
            <a:r>
              <a:rPr lang="ru-RU" sz="2639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организации</a:t>
            </a:r>
            <a:r>
              <a:rPr lang="ru-RU" sz="2639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деятельности</a:t>
            </a:r>
            <a:r>
              <a:rPr lang="ru-RU" sz="2639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оказанию</a:t>
            </a:r>
            <a:r>
              <a:rPr lang="ru-RU" sz="2639" spc="-4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33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психолого-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педагогической,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медицинской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spc="-82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социальной</a:t>
            </a:r>
            <a:r>
              <a:rPr lang="ru-RU" sz="2639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помощи,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том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числе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типового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порядка</a:t>
            </a:r>
            <a:r>
              <a:rPr lang="ru-RU" sz="2639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деятельности</a:t>
            </a:r>
            <a:br>
              <a:rPr lang="ru-RU" sz="2639" dirty="0">
                <a:latin typeface="LT Amber"/>
                <a:cs typeface="Times New Roman" panose="02020603050405020304" pitchFamily="18" charset="0"/>
              </a:rPr>
            </a:b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центра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33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психолого-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педагогической,</a:t>
            </a:r>
            <a:r>
              <a:rPr lang="ru-RU" sz="2639" spc="-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медицинской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spc="-107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социальной</a:t>
            </a:r>
            <a:r>
              <a:rPr lang="ru-RU" sz="2639" spc="-4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помощи</a:t>
            </a:r>
            <a:br>
              <a:rPr lang="ru-RU" sz="3298" dirty="0">
                <a:latin typeface="LT Amber"/>
                <a:cs typeface="Tahoma"/>
              </a:rPr>
            </a:b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Arial"/>
                <a:cs typeface="Arial"/>
              </a:rPr>
            </a:br>
            <a:endParaRPr lang="ru-RU" sz="32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BA722EC9-C370-4024-98EA-AF39465C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21" y="4466146"/>
            <a:ext cx="14325177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DA2035-BC2B-44F7-97F3-85EA84FA168D}"/>
              </a:ext>
            </a:extLst>
          </p:cNvPr>
          <p:cNvSpPr/>
          <p:nvPr/>
        </p:nvSpPr>
        <p:spPr>
          <a:xfrm>
            <a:off x="679451" y="5340527"/>
            <a:ext cx="3657599" cy="23325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Норма отсутствовала</a:t>
            </a:r>
            <a:endParaRPr lang="ru-RU" sz="2639" spc="-16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b="1" spc="-16" dirty="0">
                <a:solidFill>
                  <a:srgbClr val="30356D"/>
                </a:solidFill>
                <a:latin typeface="Tahoma"/>
                <a:cs typeface="Tahoma"/>
              </a:rPr>
              <a:t> 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6B5645-F2AB-48BD-99A8-77DD466B11C9}"/>
              </a:ext>
            </a:extLst>
          </p:cNvPr>
          <p:cNvSpPr/>
          <p:nvPr/>
        </p:nvSpPr>
        <p:spPr>
          <a:xfrm>
            <a:off x="6672721" y="4110111"/>
            <a:ext cx="7722729" cy="66494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309" b="1" dirty="0">
              <a:solidFill>
                <a:srgbClr val="313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309" b="1" dirty="0">
              <a:solidFill>
                <a:srgbClr val="313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309" b="1" dirty="0">
              <a:solidFill>
                <a:srgbClr val="313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Статья</a:t>
            </a:r>
            <a:r>
              <a:rPr lang="ru-RU" sz="2639" b="1" spc="544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42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Психолого-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педагогическая,</a:t>
            </a:r>
            <a:r>
              <a:rPr lang="ru-RU" sz="2639" b="1" spc="56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медицинская</a:t>
            </a:r>
            <a:r>
              <a:rPr lang="ru-RU" sz="2639" b="1" spc="56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b="1" spc="552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социальная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помощь</a:t>
            </a:r>
            <a:r>
              <a:rPr lang="ru-RU" sz="2639" b="1" spc="-33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обучающимся, испытывающим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трудности</a:t>
            </a:r>
            <a:r>
              <a:rPr lang="ru-RU" sz="2639" b="1" spc="-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освоении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основных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общеобразовательных</a:t>
            </a:r>
            <a:r>
              <a:rPr lang="ru-RU" sz="2639" b="1" spc="-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программ,</a:t>
            </a:r>
            <a:r>
              <a:rPr lang="ru-RU" sz="2639" b="1" spc="-107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развитии</a:t>
            </a:r>
            <a:r>
              <a:rPr lang="ru-RU" sz="2639" b="1" spc="-9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b="1" spc="-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социальной</a:t>
            </a:r>
            <a:r>
              <a:rPr lang="ru-RU" sz="2639" b="1" spc="-107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адаптации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Типовой</a:t>
            </a:r>
            <a:r>
              <a:rPr lang="ru-RU" sz="2639" b="1" spc="53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порядок</a:t>
            </a:r>
            <a:r>
              <a:rPr lang="ru-RU" sz="2639" b="1" spc="54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организации</a:t>
            </a:r>
            <a:r>
              <a:rPr lang="ru-RU" sz="2639" spc="503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деятельности</a:t>
            </a:r>
            <a:r>
              <a:rPr lang="ru-RU" sz="2639" spc="495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</a:t>
            </a:r>
            <a:r>
              <a:rPr lang="ru-RU" sz="2639" spc="503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оказанию</a:t>
            </a:r>
            <a:r>
              <a:rPr lang="ru-RU" sz="2639" spc="48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психолого-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педагогической,</a:t>
            </a:r>
            <a:r>
              <a:rPr lang="ru-RU" sz="2639" spc="8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медицинской</a:t>
            </a:r>
            <a:r>
              <a:rPr lang="ru-RU" sz="2639" spc="6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spc="4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социальной</a:t>
            </a:r>
            <a:r>
              <a:rPr lang="ru-RU" sz="2639" spc="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помощи,</a:t>
            </a:r>
            <a:r>
              <a:rPr lang="ru-RU" sz="2639" spc="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2639" spc="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том</a:t>
            </a:r>
            <a:r>
              <a:rPr lang="ru-RU" sz="2639" spc="4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числе</a:t>
            </a:r>
            <a:r>
              <a:rPr lang="ru-RU" sz="2639" spc="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b="1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типовой </a:t>
            </a:r>
            <a:r>
              <a:rPr lang="ru-RU" sz="2639" b="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порядок</a:t>
            </a:r>
            <a:r>
              <a:rPr lang="ru-RU" sz="2639" b="1" spc="47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деятельности</a:t>
            </a:r>
            <a:r>
              <a:rPr lang="ru-RU" sz="2639" spc="445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центра</a:t>
            </a:r>
            <a:r>
              <a:rPr lang="ru-RU" sz="2639" spc="437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психолого-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педагогической,</a:t>
            </a:r>
            <a:r>
              <a:rPr lang="ru-RU" sz="2639" spc="445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медицинской</a:t>
            </a:r>
            <a:r>
              <a:rPr lang="ru-RU" sz="2639" spc="437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 </a:t>
            </a:r>
            <a:r>
              <a:rPr lang="ru-RU" sz="2639" spc="-82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социальной</a:t>
            </a:r>
            <a:r>
              <a:rPr lang="ru-RU" sz="2639" spc="33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помощи,</a:t>
            </a:r>
            <a:r>
              <a:rPr lang="ru-RU" sz="2639" spc="33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устанавливается</a:t>
            </a:r>
            <a:r>
              <a:rPr lang="ru-RU" sz="2639" spc="4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 err="1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Минпросвещения</a:t>
            </a:r>
            <a:r>
              <a:rPr lang="ru-RU" sz="2639" spc="4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России,</a:t>
            </a:r>
            <a:r>
              <a:rPr lang="ru-RU" sz="2639" spc="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по</a:t>
            </a:r>
            <a:r>
              <a:rPr lang="ru-RU" sz="2639" spc="4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согласованию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</a:t>
            </a:r>
            <a:r>
              <a:rPr lang="ru-RU" sz="2639" spc="-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Минобрнауки</a:t>
            </a:r>
            <a:r>
              <a:rPr lang="ru-RU" sz="2639" spc="-91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России,</a:t>
            </a:r>
            <a:r>
              <a:rPr lang="ru-RU" sz="2639" spc="-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Минздравом</a:t>
            </a:r>
            <a:r>
              <a:rPr lang="ru-RU" sz="2639" spc="-82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России</a:t>
            </a:r>
            <a:r>
              <a:rPr lang="ru-RU" sz="2639" spc="-58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и</a:t>
            </a:r>
            <a:r>
              <a:rPr lang="ru-RU" sz="2639" spc="-74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Минтрудом</a:t>
            </a:r>
            <a:r>
              <a:rPr lang="ru-RU" sz="2639" spc="-99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России.</a:t>
            </a:r>
            <a:endParaRPr lang="ru-RU" sz="2639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30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b="1" spc="-16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FE389A4-F1F0-472B-83CA-4643C28D1828}"/>
              </a:ext>
            </a:extLst>
          </p:cNvPr>
          <p:cNvSpPr/>
          <p:nvPr/>
        </p:nvSpPr>
        <p:spPr>
          <a:xfrm>
            <a:off x="4849887" y="6010711"/>
            <a:ext cx="1620763" cy="95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8D761405-B42F-4DF6-A131-52293F0BE0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0AC4-DC78-4BBC-89A7-485D17B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1" y="244475"/>
            <a:ext cx="13106399" cy="2819401"/>
          </a:xfrm>
        </p:spPr>
        <p:txBody>
          <a:bodyPr>
            <a:noAutofit/>
          </a:bodyPr>
          <a:lstStyle/>
          <a:p>
            <a:pPr algn="ctr">
              <a:spcBef>
                <a:spcPts val="157"/>
              </a:spcBef>
              <a:defRPr/>
            </a:pP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r>
              <a:rPr lang="ru-RU" sz="3298" spc="-7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ОТ</a:t>
            </a:r>
            <a:r>
              <a:rPr lang="ru-RU" sz="3298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8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АВГУСТА</a:t>
            </a:r>
            <a:r>
              <a:rPr lang="ru-RU" sz="3298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2024</a:t>
            </a:r>
            <a:r>
              <a:rPr lang="ru-RU" sz="3298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26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Г.</a:t>
            </a:r>
            <a:r>
              <a:rPr lang="ru-RU" sz="3298" spc="-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№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33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315-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ФЗ</a:t>
            </a:r>
            <a:b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</a:t>
            </a:r>
            <a:r>
              <a:rPr lang="ru-RU" sz="3298" spc="-13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ВНЕСЕНИИ</a:t>
            </a:r>
            <a:r>
              <a:rPr lang="ru-RU" sz="3298" spc="-9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ИЗМЕНЕНИЙ</a:t>
            </a:r>
            <a:r>
              <a:rPr lang="ru-RU" sz="3298" spc="-107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98" spc="-124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41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ФЕДЕРАЛЬНЫЙ</a:t>
            </a:r>
            <a:r>
              <a:rPr lang="ru-RU" sz="3298" spc="-6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ЗАКОН</a:t>
            </a:r>
            <a:b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«ОБ</a:t>
            </a:r>
            <a:r>
              <a:rPr lang="ru-RU" sz="3298" spc="-99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5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ОБРАЗОВАНИИ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РОССИЙСКОЙ</a:t>
            </a:r>
            <a:r>
              <a:rPr lang="ru-RU" sz="3298" spc="-82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ФЕДЕРАЦИИ»</a:t>
            </a:r>
            <a:br>
              <a:rPr lang="ru-RU" sz="3298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</a:b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Уточнены</a:t>
            </a:r>
            <a:r>
              <a:rPr lang="ru-RU" sz="2639" spc="-7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основания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организации</a:t>
            </a:r>
            <a:r>
              <a:rPr lang="ru-RU" sz="2639" spc="-9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образования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обучающихся,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которые</a:t>
            </a:r>
            <a:r>
              <a:rPr lang="ru-RU" sz="2639" spc="-6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</a:t>
            </a:r>
            <a:r>
              <a:rPr lang="ru-RU" sz="2639" spc="-115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состоянию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здоровья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не</a:t>
            </a:r>
            <a:r>
              <a:rPr lang="ru-RU" sz="2639" spc="-124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могут</a:t>
            </a:r>
            <a:r>
              <a:rPr lang="ru-RU" sz="2639" spc="-9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посещать</a:t>
            </a:r>
            <a:br>
              <a:rPr lang="ru-RU" sz="2639" dirty="0">
                <a:latin typeface="LT Amber"/>
                <a:cs typeface="Times New Roman" panose="02020603050405020304" pitchFamily="18" charset="0"/>
              </a:rPr>
            </a:b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образовательные</a:t>
            </a:r>
            <a:r>
              <a:rPr lang="ru-RU" sz="2639" spc="-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организации,</a:t>
            </a:r>
            <a:r>
              <a:rPr lang="ru-RU" sz="2639" spc="-33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на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дому</a:t>
            </a:r>
            <a:r>
              <a:rPr lang="ru-RU" sz="2639" spc="-33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или</a:t>
            </a:r>
            <a:r>
              <a:rPr lang="ru-RU" sz="2639" spc="-41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в</a:t>
            </a:r>
            <a:r>
              <a:rPr lang="ru-RU" sz="2639" spc="-58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 </a:t>
            </a:r>
            <a:r>
              <a:rPr lang="ru-RU" sz="2639" spc="-16" dirty="0">
                <a:solidFill>
                  <a:srgbClr val="31356E"/>
                </a:solidFill>
                <a:latin typeface="LT Amber"/>
                <a:cs typeface="Times New Roman" panose="02020603050405020304" pitchFamily="18" charset="0"/>
              </a:rPr>
              <a:t>медицинской организации</a:t>
            </a: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Tahoma"/>
                <a:cs typeface="Tahoma"/>
              </a:rPr>
            </a:br>
            <a:br>
              <a:rPr lang="ru-RU" sz="3298" dirty="0">
                <a:latin typeface="Arial"/>
                <a:cs typeface="Arial"/>
              </a:rPr>
            </a:br>
            <a:endParaRPr lang="ru-RU" sz="329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62C3C920-89AA-4CE2-BFF4-E7BC9FAB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21" y="4466146"/>
            <a:ext cx="14325177" cy="27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DA2035-BC2B-44F7-97F3-85EA84FA168D}"/>
              </a:ext>
            </a:extLst>
          </p:cNvPr>
          <p:cNvSpPr/>
          <p:nvPr/>
        </p:nvSpPr>
        <p:spPr>
          <a:xfrm>
            <a:off x="603251" y="3636272"/>
            <a:ext cx="5486399" cy="71233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Статья 41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Охрана здоровья обучающихся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just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Основанием для организации обучения на дому или в медицинской организации являются: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заключение медицинской организации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в письменной форме обращение родителей (законных представителей)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b="1" spc="-16" dirty="0">
                <a:solidFill>
                  <a:srgbClr val="30356D"/>
                </a:solidFill>
                <a:latin typeface="Tahoma"/>
                <a:cs typeface="Tahoma"/>
              </a:rPr>
              <a:t> 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6B5645-F2AB-48BD-99A8-77DD466B11C9}"/>
              </a:ext>
            </a:extLst>
          </p:cNvPr>
          <p:cNvSpPr/>
          <p:nvPr/>
        </p:nvSpPr>
        <p:spPr>
          <a:xfrm>
            <a:off x="8021605" y="3063875"/>
            <a:ext cx="6602445" cy="800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LT Amber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Статья 41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b="1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Охрана здоровья обучающихся</a:t>
            </a: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Основанием для организации обучения на дому </a:t>
            </a: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являются: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в письменной форме обращение родителей (законных представителей)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Медицинское заключение, выданное в соответствии с приказом Минздрава России от 30.06.2016 г. № 436Н</a:t>
            </a:r>
          </a:p>
          <a:p>
            <a:pPr marL="20944" algn="just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rgbClr val="FF0000"/>
                </a:solidFill>
                <a:latin typeface="LT Amber"/>
                <a:cs typeface="Times New Roman" panose="02020603050405020304" pitchFamily="18" charset="0"/>
              </a:rPr>
              <a:t>+ основание для обучение в медицинской организации: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chemeClr val="tx1"/>
                </a:solidFill>
                <a:latin typeface="LT Amber"/>
                <a:cs typeface="Times New Roman" panose="02020603050405020304" pitchFamily="18" charset="0"/>
              </a:rPr>
              <a:t>в письменной форме обращение родителей (законных представителей)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r>
              <a:rPr lang="ru-RU" sz="2639" spc="-16" dirty="0">
                <a:solidFill>
                  <a:srgbClr val="00B050"/>
                </a:solidFill>
                <a:latin typeface="LT Amber"/>
                <a:cs typeface="Times New Roman" panose="02020603050405020304" pitchFamily="18" charset="0"/>
              </a:rPr>
              <a:t>справка, выданная в соответствии с приказом Минздрава России от 14.09.2020 г. № 972Н</a:t>
            </a:r>
          </a:p>
          <a:p>
            <a:pPr marL="492174" indent="-471230" algn="just">
              <a:spcBef>
                <a:spcPts val="165"/>
              </a:spcBef>
              <a:buFont typeface="Wingdings" panose="05000000000000000000" pitchFamily="2" charset="2"/>
              <a:buChar char="Ø"/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spc="-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just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sz="2639" b="1" spc="-1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44" algn="ctr">
              <a:spcBef>
                <a:spcPts val="165"/>
              </a:spcBef>
              <a:tabLst>
                <a:tab pos="1570768" algn="l"/>
                <a:tab pos="2523700" algn="l"/>
                <a:tab pos="5130127" algn="l"/>
              </a:tabLst>
              <a:defRPr/>
            </a:pPr>
            <a:endParaRPr lang="ru-RU" b="1" spc="-16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FE389A4-F1F0-472B-83CA-4643C28D1828}"/>
              </a:ext>
            </a:extLst>
          </p:cNvPr>
          <p:cNvSpPr/>
          <p:nvPr/>
        </p:nvSpPr>
        <p:spPr>
          <a:xfrm>
            <a:off x="6394451" y="6604975"/>
            <a:ext cx="1322353" cy="950299"/>
          </a:xfrm>
          <a:prstGeom prst="rightArrow">
            <a:avLst>
              <a:gd name="adj1" fmla="val 50000"/>
              <a:gd name="adj2" fmla="val 50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831CD28-414F-4534-B920-B4418030D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9050" y="0"/>
            <a:ext cx="5115050" cy="11308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5459</Words>
  <Application>Microsoft Office PowerPoint</Application>
  <PresentationFormat>Произвольный</PresentationFormat>
  <Paragraphs>532</Paragraphs>
  <Slides>76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91" baseType="lpstr">
      <vt:lpstr>Arial</vt:lpstr>
      <vt:lpstr>Calibri</vt:lpstr>
      <vt:lpstr>Franklin Gothic Book</vt:lpstr>
      <vt:lpstr>Georgia</vt:lpstr>
      <vt:lpstr>LT Amber</vt:lpstr>
      <vt:lpstr>Tahoma</vt:lpstr>
      <vt:lpstr>Times New Roman</vt:lpstr>
      <vt:lpstr>Trebuchet MS</vt:lpstr>
      <vt:lpstr>Ubuntu</vt:lpstr>
      <vt:lpstr>Verdana</vt:lpstr>
      <vt:lpstr>Wingdings</vt:lpstr>
      <vt:lpstr>Wingdings 2</vt:lpstr>
      <vt:lpstr>Wingdings 3</vt:lpstr>
      <vt:lpstr>Office Theme</vt:lpstr>
      <vt:lpstr>Slide</vt:lpstr>
      <vt:lpstr>«Изменения законодательства РФ в сфере инклюзивного образования. Управление изменениями 2025» </vt:lpstr>
      <vt:lpstr>ИЗМЕНЕНИЯ В ЗАКОНОДАТЕЛЬСТВЕ РОССИЙСКОЙ ФЕДЕРАЦИИ В СФЕРЕ ОБРАЗОВАНИЯ ОБУЧАЮЩИХСЯ С ОВЗ и/или ИНВАЛИДНОСТЬЮ     ВСТУПИЛИ В СИЛУ  С 1 МАРТА 2025 ГОДА</vt:lpstr>
      <vt:lpstr>С 1 марта 2025 вступил в силу  Федеральный закон от 08.08.2024 №315-ФЗ  «О внесении изменений в Федеральный закон  «Об образовании в Российской Федерации»</vt:lpstr>
      <vt:lpstr>УТОЧНЕН ПОРЯДОК И УСЛОВИЯ, ПРИ КОТОРЫХ ВОЗМОЖНА ОРГАНИЗАЦИЯ ОБУЧЕНИЯ НА ДОМУ И ОБУЧЕНИЯ В МЕДИЦИНСКОЙ ОРГАНИЗАЦИИ ДЛЯ ДЕТЕЙ С ОПРЕДЕЛЁННЫМИ ЗАБОЛЕВАНИЯМИ   Изменения в терминологии:  Термин «умственная отсталость» заменен  на термин «нарушение интеллекта»   Термин «сложные дефекты» заменен на термин «тяжелые множественные нарушения развития»    </vt:lpstr>
      <vt:lpstr>ФЕДЕРАЛЬНЫЙ ЗАКОН ОТ 8 АВГУСТА 2024 Г. № 315-ФЗ «О ВНЕСЕНИИ ИЗМЕНЕНИЙ В ФЕДЕРАЛЬНЫЙ ЗАКОН «ОБ ОБРАЗОВАНИИ В РОССИЙСКОЙ ФЕДЕРАЦИИ» Дополнена категория обучающихся, которым требуется создание специальных условий для получения образования, обучающимися из числа «инвалидов (детей-инвалидов)» и определен механизм создания для них специальных условий, уточнен перечень специальных условий для получения образования  </vt:lpstr>
      <vt:lpstr>ФЕДЕРАЛЬНЫЙ ЗАКОН ОТ 8 АВГУСТА 2024 Г. № 315-ФЗ «О ВНЕСЕНИИ ИЗМЕНЕНИЙ В ФЕДЕРАЛЬНЫЙ ЗАКОН «ОБ ОБРАЗОВАНИИ В РОССИЙСКОЙ ФЕДЕРАЦИИ» Установлены обязательства образовательных организаций создавать специальные условия для получения образования обучающимися с инвалидностью, с ограниченными возможностями здоровья   </vt:lpstr>
      <vt:lpstr>ФЕДЕРАЛЬНЫЙ ЗАКОН ОТ 8 АВГУСТА 2024 Г. № 315-ФЗ «О ВНЕСЕНИИ ИЗМЕНЕНИЙ В ФЕДЕРАЛЬНЫЙ ЗАКОН «ОБ ОБРАЗОВАНИИ В РОССИЙСКОЙ ФЕДЕРАЦИИ»</vt:lpstr>
      <vt:lpstr>ФЕДЕРАЛЬНЫЙ ЗАКОН ОТ 8 АВГУСТА 2024 Г. № 315-ФЗ «О ВНЕСЕНИИ ИЗМЕНЕНИЙ В ФЕДЕРАЛЬНЫЙ ЗАКОН «ОБ ОБРАЗОВАНИИ В РОССИЙСКОЙ ФЕДЕРАЦИИ» Минпросвещения России наделено полномочиями по разработке типового порядка организации деятельности по оказанию психолого-педагогической, медицинской и социальной помощи, в том числе типового порядка деятельности центра психолого-педагогической, медицинской и социальной помощи    </vt:lpstr>
      <vt:lpstr>ФЕДЕРАЛЬНЫЙ ЗАКОН ОТ 8 АВГУСТА 2024 Г. № 315-ФЗ «О ВНЕСЕНИИ ИЗМЕНЕНИЙ В ФЕДЕРАЛЬНЫЙ ЗАКОН «ОБ ОБРАЗОВАНИИ В РОССИЙСКОЙ ФЕДЕРАЦИИ» Уточнены основания организации образования обучающихся, которые по состоянию здоровья не могут посещать образовательные организации, на дому или в медицинской организации    </vt:lpstr>
      <vt:lpstr>Презентация PowerPoint</vt:lpstr>
      <vt:lpstr>Терминология:  АООП - адаптированная основная общеобразовательная программа (для конкретной нозологической группы детей с ОВЗ) ФАОП ДО ОВЗ – ФЕДЕРАЛЬНАЯ адаптированная образовательная программа ДОШКОЛЬНОГО образования для детей с ОВЗ АОП - адаптированная образовательная программа (для конкретного ребенка с ОВЗ)  </vt:lpstr>
      <vt:lpstr>Презентация PowerPoint</vt:lpstr>
      <vt:lpstr>Зачем внедрили  ФАОП?</vt:lpstr>
      <vt:lpstr>Презентация PowerPoint</vt:lpstr>
      <vt:lpstr>ДОКУМЕНТЫ    ВСТУПИЛИ   В    СИЛУ  С   1  МАРТА    2025 ГОДА</vt:lpstr>
      <vt:lpstr>Изменения-2025 для детских садов и школ в сфере сопровождения детей с ОВЗ</vt:lpstr>
      <vt:lpstr>Изменения-2025 для детских садов и школ  в сфере сопровождения детей с ОВЗ </vt:lpstr>
      <vt:lpstr>Изменения-2025 для детских садов и школ  в сфере сопровождения детей с ОВЗ</vt:lpstr>
      <vt:lpstr>Изменения-2025 для детских садов и школ  в сфере сопровождения детей с ОВЗ</vt:lpstr>
      <vt:lpstr>Презентация PowerPoint</vt:lpstr>
      <vt:lpstr>Изменения-2025 для детских садов и школ  в сфере сопровождения детей с ОВЗ </vt:lpstr>
      <vt:lpstr>Изменения-2025 для детских садов и школ  в сфере сопровождения детей с ОВЗ</vt:lpstr>
      <vt:lpstr>Изменения-2025 для детских садов и школ  в сфере сопровождения детей с ОВЗ</vt:lpstr>
      <vt:lpstr>Изменения-2025 для детских садов и школ в сфере сопровождения детей с ОВЗ</vt:lpstr>
      <vt:lpstr>Изменения-2025 для детских садов в сфере сопровождения детей с ОВЗ</vt:lpstr>
      <vt:lpstr>Изменения-2025 для детских садов и школ  в сфере сопровождения детей с ОВЗ </vt:lpstr>
      <vt:lpstr>Изменения-2025 для детских садов и школ в сфере сопровождения детей с ОВЗ</vt:lpstr>
      <vt:lpstr>Изменения-2025 для детских садов и школ  в сфере сопровождения детей с ОВЗ</vt:lpstr>
      <vt:lpstr>Изменения-2025 для детских садов и школ  в сфере сопровождения детей с ОВЗ</vt:lpstr>
      <vt:lpstr>Памятка и список документов  для прохождения ПМПК в 2025 году  согласно приказу Минпросвещения России  от 01.11.2024 №763: </vt:lpstr>
      <vt:lpstr>Памятка и список документов  для прохождения ПМПК в 2025 году  согласно приказу Минпросвещения России  от 01.11.2024 №763: </vt:lpstr>
      <vt:lpstr>Цель работы  Психолого-Педагогического консилиума ОУ</vt:lpstr>
      <vt:lpstr> Основные задачи ППк  </vt:lpstr>
      <vt:lpstr>Основные принципы деятельности ППк</vt:lpstr>
      <vt:lpstr>ОСНОВНОЙ ФУНКЦИОНАЛ   СПЕЦИАЛИСТОВ   ППк </vt:lpstr>
      <vt:lpstr>Содержание рекомендаций ППк </vt:lpstr>
      <vt:lpstr>Алгоритм взаимодействия родителей,  педагогов и ППк</vt:lpstr>
      <vt:lpstr>Психолого-педагогические консилиумы</vt:lpstr>
      <vt:lpstr>Алгоритм работы ППк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КИМП Конструктор для создания индивидуального образовательного маршрута и программ дошкольников с ОВЗ</vt:lpstr>
      <vt:lpstr>КИМП Школа (ФАОП 2024) Конструктор индивидуального образовательного маршрута школьника с ОВЗ</vt:lpstr>
      <vt:lpstr>Важно знать</vt:lpstr>
      <vt:lpstr>Основная документация ППк</vt:lpstr>
      <vt:lpstr>ИТОГ Что изменилось? </vt:lpstr>
      <vt:lpstr>ИТОГ Что изменилось для детских садов? </vt:lpstr>
      <vt:lpstr>ИТОГ Что изменилось для детских садов? </vt:lpstr>
      <vt:lpstr>ИТОГ Что изменилось? </vt:lpstr>
      <vt:lpstr>ИТОГ Что изменилось? </vt:lpstr>
      <vt:lpstr>ИТОГ Что изменилось? </vt:lpstr>
      <vt:lpstr>Терминология:  АООП - адаптированная основная общеобразовательная программа (для конкретной нозологической группы  детей с ОВЗ) ФАОП НОО ОВЗ – ФЕДЕРАЛЬНАЯ адаптированная образовательная программа начального общего образования ФАООП О ИН – ФЕДЕРАЛЬНАЯ адаптированная основная  общеобразовательная программа образования обучающихся с  (ИН) АОП - адаптированная образовательная программа (для конкретного ребенка с ОВЗ)  </vt:lpstr>
      <vt:lpstr>Презентация PowerPoint</vt:lpstr>
      <vt:lpstr>ДОКУМЕНТЫ    ВСТУПИЛИ  В    СИЛУ  С   1  МАРТА    2025 ГОДА</vt:lpstr>
      <vt:lpstr>Свидетельство об обучении </vt:lpstr>
      <vt:lpstr>«ОБ УТВЕРЖДЕНИИ ОБРАЗЦА СВИДЕТЕЛЬСТВА ОБ ОБУЧЕНИИ И ПОРЯДКА ЕГО ВЫДАЧИ ЛИЦАМ С ОГРАНИЧЕННЫМИ ВОЗМОЖНОСТЯМИ ЗДОРОВЬЯ (С НАРУШЕНИЕМ ИНТЕЛЛЕКТА), НЕ ИМЕЮЩИМ ОСНОВНОГО ОБЩЕГО И СРЕДНЕГО ОБЩЕГО ОБРАЗОВАНИЯ И ОБУЧАВШИМСЯ ПО АДАПТИРОВАННЫМ ОСНОВНЫМ ОБЩЕОБРАЗОВАТЕЛЬНЫМ ПРОГРАММАМ» приказ Минпросвещения России от 22 октября 2024 г. № 731 </vt:lpstr>
      <vt:lpstr>Презентация PowerPoint</vt:lpstr>
      <vt:lpstr>Презентация PowerPoint</vt:lpstr>
      <vt:lpstr>Презентация PowerPoint</vt:lpstr>
      <vt:lpstr>Презентация PowerPoint</vt:lpstr>
      <vt:lpstr>  ВЕКТОР РАЗВИТИЯ 2025</vt:lpstr>
      <vt:lpstr>ПРИНЦИПЫ РЕАЛИЗАЦИИ ИЗМЕНЕНИЙ ВЕКТОР РАЗВИТИЯ 2025</vt:lpstr>
      <vt:lpstr> «Сегодня идти в ногу со временем – значит отставать,  Его надо опережать.  Попробуйте увидеть себя в будущем, а если увидели, постройте его»                                            создание условий  внесение изменений                                                                                        организация                                   коррекционно-развивающей работы </vt:lpstr>
      <vt:lpstr>Презентация PowerPoint</vt:lpstr>
      <vt:lpstr> АНО ДПО «Научно-практический центр «Общественная дипломатия» </vt:lpstr>
      <vt:lpstr>КРП Конструктор рабочих программ ранний возраст </vt:lpstr>
      <vt:lpstr>КРП Конструктор рабочих программ для специалистов коррекционного профиля ДОУ </vt:lpstr>
      <vt:lpstr>КРП Школьный психолог (ФАОП 2024) Конструктор рабочей программы педагога-психолога</vt:lpstr>
      <vt:lpstr>КРП «Школьный логопед» (ФАОП 2024) Конструктор рабочей программы учителя-логопеда</vt:lpstr>
      <vt:lpstr>КРП Школьный дефектолог (ФАОП 2024) Конструктор рабочей программы учителя-дефектолога</vt:lpstr>
      <vt:lpstr>КРП «Логопед основной школы» (ФАОП 2024) Конструктор рабочей программы учителя-логопеда</vt:lpstr>
      <vt:lpstr>«Изменения законодательства РФ в сфере инклюзивного образования. Управление изменениями 2025»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презентации2</dc:title>
  <cp:lastModifiedBy>Mincifra</cp:lastModifiedBy>
  <cp:revision>31</cp:revision>
  <dcterms:created xsi:type="dcterms:W3CDTF">2025-03-24T08:14:56Z</dcterms:created>
  <dcterms:modified xsi:type="dcterms:W3CDTF">2025-04-03T17:52:46Z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Adobe Illustrator 25.0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2025-03-24T00:00:00Z</vt:filetime>
  </property>
  <property fmtid="{D5CDD505-2E9C-101B-9397-08002B2CF9AE}" pid="6" name="Producer">
    <vt:lpwstr>Adobe PDF library 15.00</vt:lpwstr>
  </property>
</Properties>
</file>