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0" r:id="rId2"/>
    <p:sldId id="285" r:id="rId3"/>
    <p:sldId id="259" r:id="rId4"/>
    <p:sldId id="291" r:id="rId5"/>
    <p:sldId id="263" r:id="rId6"/>
    <p:sldId id="286" r:id="rId7"/>
    <p:sldId id="292" r:id="rId8"/>
    <p:sldId id="275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83" r:id="rId17"/>
    <p:sldId id="300" r:id="rId18"/>
    <p:sldId id="301" r:id="rId19"/>
    <p:sldId id="302" r:id="rId20"/>
    <p:sldId id="287" r:id="rId21"/>
    <p:sldId id="288" r:id="rId22"/>
    <p:sldId id="303" r:id="rId23"/>
    <p:sldId id="274" r:id="rId24"/>
    <p:sldId id="30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81C"/>
    <a:srgbClr val="E9CCF4"/>
    <a:srgbClr val="FC9320"/>
    <a:srgbClr val="7131A1"/>
    <a:srgbClr val="481F67"/>
    <a:srgbClr val="6A2D97"/>
    <a:srgbClr val="C23EA9"/>
    <a:srgbClr val="E08030"/>
    <a:srgbClr val="A45294"/>
    <a:srgbClr val="B35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70" d="100"/>
          <a:sy n="70" d="100"/>
        </p:scale>
        <p:origin x="4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14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5" y="4862516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4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20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2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2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09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8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9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59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Заголовок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25" name="Текст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2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2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30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1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3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36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7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8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9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0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41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2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0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0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0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4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47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8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4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5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14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15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1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61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767F-053E-4847-BB2D-48A3C93DEDA3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4E8B9-1BAD-1D40-8442-58E26FB32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" y="-1"/>
            <a:ext cx="12443636" cy="7002379"/>
          </a:xfrm>
          <a:prstGeom prst="rect">
            <a:avLst/>
          </a:prstGeom>
        </p:spPr>
      </p:pic>
      <p:pic>
        <p:nvPicPr>
          <p:cNvPr id="2097153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548" y="-418289"/>
            <a:ext cx="13105717" cy="9186016"/>
          </a:xfrm>
          <a:prstGeom prst="rect">
            <a:avLst/>
          </a:prstGeom>
        </p:spPr>
      </p:pic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«НАВИГАТОРЫ ДЕТСТВА»</a:t>
            </a:r>
            <a:br>
              <a:rPr lang="ru-RU" sz="4000" b="1" dirty="0"/>
            </a:br>
            <a:r>
              <a:rPr lang="ru-RU" sz="4000" b="1" dirty="0"/>
              <a:t>КАБАРДИНО-БАЛКАРСКАЯ РЕСПУБЛИКА</a:t>
            </a:r>
          </a:p>
        </p:txBody>
      </p:sp>
      <p:sp>
        <p:nvSpPr>
          <p:cNvPr id="1048587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НОВАЯ ФИЛОСОФИЯ ВОСПИТАНИЯ</a:t>
            </a:r>
          </a:p>
          <a:p>
            <a:r>
              <a:rPr lang="ru-RU" sz="2800" dirty="0"/>
              <a:t> </a:t>
            </a:r>
            <a:r>
              <a:rPr lang="en-US" sz="2800" dirty="0">
                <a:latin typeface="Bahnschrift SemiLight Condensed" pitchFamily="34" charset="0"/>
              </a:rPr>
              <a:t>"</a:t>
            </a:r>
            <a:r>
              <a:rPr lang="ru-RU" altLang="en-US" sz="2800" dirty="0">
                <a:latin typeface="Bahnschrift SemiLight Condensed" pitchFamily="34" charset="0"/>
              </a:rPr>
              <a:t>ВОСПИТАНИЕ</a:t>
            </a:r>
            <a:r>
              <a:rPr lang="en-US" altLang="en-US" sz="2800" dirty="0">
                <a:latin typeface="Bahnschrift SemiLight Condensed" pitchFamily="34" charset="0"/>
              </a:rPr>
              <a:t> - </a:t>
            </a:r>
            <a:r>
              <a:rPr lang="ru-RU" altLang="en-US" sz="2800" dirty="0">
                <a:latin typeface="Bahnschrift SemiLight Condensed" pitchFamily="34" charset="0"/>
              </a:rPr>
              <a:t>ВЕЛИЧАЙШИЙ</a:t>
            </a:r>
            <a:r>
              <a:rPr lang="en-US" altLang="en-US" sz="2800" dirty="0">
                <a:latin typeface="Bahnschrift SemiLight Condensed" pitchFamily="34" charset="0"/>
              </a:rPr>
              <a:t> </a:t>
            </a:r>
            <a:r>
              <a:rPr lang="ru-RU" altLang="en-US" sz="2800" dirty="0">
                <a:latin typeface="Bahnschrift SemiLight Condensed" pitchFamily="34" charset="0"/>
              </a:rPr>
              <a:t>ВОПРОС ЧЕЛОВЕЧЕСКОГО ДУХА</a:t>
            </a:r>
            <a:r>
              <a:rPr lang="en-US" altLang="en-US" sz="2800" dirty="0">
                <a:latin typeface="Bahnschrift SemiLight Condensed" pitchFamily="34" charset="0"/>
              </a:rPr>
              <a:t>"</a:t>
            </a:r>
            <a:endParaRPr lang="ru-RU" sz="2800" dirty="0">
              <a:latin typeface="Bahnschrift SemiLight Condensed" pitchFamily="34" charset="0"/>
            </a:endParaRPr>
          </a:p>
          <a:p>
            <a:r>
              <a:rPr lang="ru-RU" altLang="en-US" sz="2800" dirty="0">
                <a:latin typeface="Bahnschrift SemiLight Condensed" pitchFamily="34" charset="0"/>
              </a:rPr>
              <a:t>К</a:t>
            </a:r>
            <a:r>
              <a:rPr lang="en-US" altLang="en-US" sz="2800" dirty="0">
                <a:latin typeface="Bahnschrift SemiLight Condensed" pitchFamily="34" charset="0"/>
              </a:rPr>
              <a:t>.</a:t>
            </a:r>
            <a:r>
              <a:rPr lang="ru-RU" altLang="en-US" sz="2800" dirty="0">
                <a:latin typeface="Bahnschrift SemiLight Condensed" pitchFamily="34" charset="0"/>
              </a:rPr>
              <a:t>Д</a:t>
            </a:r>
            <a:r>
              <a:rPr lang="en-US" altLang="en-US" sz="2800" dirty="0">
                <a:latin typeface="Bahnschrift SemiLight Condensed" pitchFamily="34" charset="0"/>
              </a:rPr>
              <a:t>. </a:t>
            </a:r>
            <a:r>
              <a:rPr lang="ru-RU" altLang="en-US" sz="2800" dirty="0">
                <a:latin typeface="Bahnschrift SemiLight Condensed" pitchFamily="34" charset="0"/>
              </a:rPr>
              <a:t>УШИНСКИЙ</a:t>
            </a:r>
            <a:endParaRPr lang="ru-RU" sz="2800" dirty="0">
              <a:latin typeface="Bahnschrift SemiLight Condensed" pitchFamily="34" charset="0"/>
            </a:endParaRPr>
          </a:p>
        </p:txBody>
      </p:sp>
      <p:pic>
        <p:nvPicPr>
          <p:cNvPr id="2097154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-288224"/>
            <a:ext cx="2688348" cy="1888425"/>
          </a:xfrm>
          <a:prstGeom prst="rect">
            <a:avLst/>
          </a:prstGeom>
        </p:spPr>
      </p:pic>
      <p:pic>
        <p:nvPicPr>
          <p:cNvPr id="2097155" name="Рисунок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923" y="-316115"/>
            <a:ext cx="2311671" cy="1778654"/>
          </a:xfrm>
          <a:prstGeom prst="rect">
            <a:avLst/>
          </a:prstGeom>
        </p:spPr>
      </p:pic>
      <p:pic>
        <p:nvPicPr>
          <p:cNvPr id="2097157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474" y="-657681"/>
            <a:ext cx="2823412" cy="2823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09.jpg"/>
          <p:cNvPicPr>
            <a:picLocks noChangeAspect="1"/>
          </p:cNvPicPr>
          <p:nvPr/>
        </p:nvPicPr>
        <p:blipFill>
          <a:blip r:embed="rId2" cstate="hq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02"/>
            <a:ext cx="12192000" cy="6851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0.jpg"/>
          <p:cNvPicPr>
            <a:picLocks noChangeAspect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>
          <a:xfrm>
            <a:off x="0" y="6202"/>
            <a:ext cx="12192000" cy="68517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1.jpg"/>
          <p:cNvPicPr>
            <a:picLocks noChangeAspect="1"/>
          </p:cNvPicPr>
          <p:nvPr/>
        </p:nvPicPr>
        <p:blipFill>
          <a:blip r:embed="rId2" cstate="hq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5854"/>
            <a:ext cx="12192000" cy="68421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2.jpg"/>
          <p:cNvPicPr>
            <a:picLocks noChangeAspect="1"/>
          </p:cNvPicPr>
          <p:nvPr/>
        </p:nvPicPr>
        <p:blipFill>
          <a:blip r:embed="rId2" cstate="hq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25504"/>
            <a:ext cx="12192000" cy="68324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3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-13100"/>
            <a:ext cx="12167154" cy="4830760"/>
          </a:xfrm>
          <a:prstGeom prst="rect">
            <a:avLst/>
          </a:prstGeom>
        </p:spPr>
      </p:pic>
      <p:pic>
        <p:nvPicPr>
          <p:cNvPr id="1026" name="Picture 2" descr="C:\Users\zal-0\Desktop\МАТЕРИАЛЫ ДЛЯ РАБОТЫ\БРЕНДБУКИ\Навигаторы детства\Лого_виде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795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093" y="4465093"/>
            <a:ext cx="2392907" cy="239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1795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" y="4278573"/>
            <a:ext cx="2579427" cy="2579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4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75000"/>
              </a:schemeClr>
            </a:gs>
            <a:gs pos="82000">
              <a:srgbClr val="7030A0"/>
            </a:gs>
            <a:gs pos="43000">
              <a:srgbClr val="7A49AC"/>
            </a:gs>
            <a:gs pos="100000">
              <a:srgbClr val="7030A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90835" y="1352472"/>
            <a:ext cx="5910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Количество пользователей, зарегистрированных на сайте «Орлята России»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51293" y="5878328"/>
            <a:ext cx="7752944" cy="0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1590618" y="3846168"/>
            <a:ext cx="8474295" cy="1709291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03800" y="2191662"/>
            <a:ext cx="8474295" cy="1370688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954679" y="2475479"/>
            <a:ext cx="7779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На 27 июля 2023 года на сайте «Орлята России» зарегистрировано – </a:t>
            </a:r>
            <a:r>
              <a:rPr lang="ru-RU" sz="1600" u="sng" dirty="0">
                <a:solidFill>
                  <a:schemeClr val="bg1"/>
                </a:solidFill>
                <a:latin typeface="Bahnschrift SemiBold" panose="020B0502040204020203" pitchFamily="34" charset="0"/>
              </a:rPr>
              <a:t>71 530 </a:t>
            </a:r>
            <a:r>
              <a:rPr lang="ru-RU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пользователя, из них советников директоров школы по воспитанию - </a:t>
            </a:r>
            <a:r>
              <a:rPr lang="ru-RU" sz="1600" u="sng" dirty="0">
                <a:solidFill>
                  <a:schemeClr val="bg1"/>
                </a:solidFill>
                <a:latin typeface="Bahnschrift SemiBold" panose="020B0502040204020203" pitchFamily="34" charset="0"/>
              </a:rPr>
              <a:t>5791</a:t>
            </a:r>
            <a:r>
              <a:rPr lang="ru-RU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, специалистов ресурсных центров проекта «Навигаторы детства» - </a:t>
            </a:r>
            <a:r>
              <a:rPr lang="ru-RU" sz="1600" u="sng" dirty="0">
                <a:solidFill>
                  <a:schemeClr val="bg1"/>
                </a:solidFill>
                <a:latin typeface="Bahnschrift SemiBold" panose="020B0502040204020203" pitchFamily="34" charset="0"/>
              </a:rPr>
              <a:t>819</a:t>
            </a:r>
            <a:endParaRPr lang="ru-RU" sz="1600" u="sng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9" y="373232"/>
            <a:ext cx="2222860" cy="1562557"/>
          </a:xfrm>
          <a:prstGeom prst="rect">
            <a:avLst/>
          </a:prstGeom>
        </p:spPr>
      </p:pic>
      <p:sp>
        <p:nvSpPr>
          <p:cNvPr id="2" name="Блок-схема: документ 1"/>
          <p:cNvSpPr/>
          <p:nvPr/>
        </p:nvSpPr>
        <p:spPr>
          <a:xfrm rot="2185110">
            <a:off x="7909940" y="-1514894"/>
            <a:ext cx="5484002" cy="3643206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445" y="259256"/>
            <a:ext cx="2497543" cy="107689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487795" y="4255933"/>
            <a:ext cx="4791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Количество зарегистрировавшихся классных руководителей от Кабардино-Балкарской Республики на 27.07.2023 г.</a:t>
            </a:r>
            <a:endParaRPr lang="ru-RU" sz="1600" u="sng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045055" y="4255934"/>
            <a:ext cx="2147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388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76701" y="4255934"/>
            <a:ext cx="1029" cy="83099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58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5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2400"/>
            <a:ext cx="12192000" cy="6890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6.jpg"/>
          <p:cNvPicPr>
            <a:picLocks noChangeAspect="1"/>
          </p:cNvPicPr>
          <p:nvPr/>
        </p:nvPicPr>
        <p:blipFill>
          <a:blip r:embed="rId2" cstate="hq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7.jpg"/>
          <p:cNvPicPr>
            <a:picLocks noChangeAspect="1"/>
          </p:cNvPicPr>
          <p:nvPr/>
        </p:nvPicPr>
        <p:blipFill>
          <a:blip r:embed="rId2" cstate="hq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63" y="0"/>
            <a:ext cx="121736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799" y="276969"/>
            <a:ext cx="9355821" cy="837277"/>
          </a:xfrm>
        </p:spPr>
        <p:txBody>
          <a:bodyPr/>
          <a:lstStyle/>
          <a:p>
            <a:pPr algn="ctr"/>
            <a:r>
              <a:rPr lang="ru-RU" dirty="0">
                <a:latin typeface="Arial Black" pitchFamily="34" charset="0"/>
              </a:rPr>
              <a:t>Информация о федеральном проекте </a:t>
            </a:r>
            <a:br>
              <a:rPr lang="ru-RU" dirty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>«Патриотическое воспитание граждан Российской Федерации»</a:t>
            </a:r>
            <a:br>
              <a:rPr lang="ru-RU" dirty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>национального проекта «Образование»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598222" y="1330237"/>
            <a:ext cx="4965127" cy="5611793"/>
          </a:xfrm>
        </p:spPr>
        <p:txBody>
          <a:bodyPr/>
          <a:lstStyle/>
          <a:p>
            <a:r>
              <a:rPr lang="ru-RU" sz="2000" b="1" dirty="0"/>
              <a:t>Ключевые  задачи проекта являются: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разработка и внедрение рабочих программ воспитания обучающихся в общеобразовательных организациях и профессиональных образовательных Организациях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развитие системы </a:t>
            </a:r>
            <a:r>
              <a:rPr lang="ru-RU" sz="2000" dirty="0" err="1"/>
              <a:t>межпоколенческого</a:t>
            </a:r>
            <a:r>
              <a:rPr lang="ru-RU" sz="2000" dirty="0"/>
              <a:t> взаимодействия и обеспечения  преемственности поколений, поддержка общественных инициатив и  проектов, направленных на патриотическое воспитание детей и молодежи.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588" y="327677"/>
            <a:ext cx="2112192" cy="615563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47702" y="1405891"/>
            <a:ext cx="5303520" cy="5250668"/>
          </a:xfrm>
        </p:spPr>
        <p:txBody>
          <a:bodyPr/>
          <a:lstStyle/>
          <a:p>
            <a:r>
              <a:rPr lang="ru-RU" sz="2000" b="1" dirty="0"/>
              <a:t>Федеральный проект «Патриотическое воспитание граждан Российской Федерации» национального проекта «Образование» реализуется в период  с 2021 по 2024 годы.</a:t>
            </a:r>
          </a:p>
          <a:p>
            <a:endParaRPr lang="ru-RU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Направлен на укрепление воспитательной составляющей системы образования, способствует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21174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020" y="283779"/>
            <a:ext cx="10673980" cy="55818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Задачи Советника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56808" y="1185970"/>
            <a:ext cx="5303520" cy="509370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Сделать из традиционных мероприятий в школе- большие, масштабные проекты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Опираясь на актив школы, как на команду помощников, организаторов событий, выстраивает систему преемственности, когда активные дети «заражают» своим энтузиазмом тех, кто поскромнее, менее замотивирован. Принцип наставничества и принцип «равный – равному»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285750" indent="-285750">
              <a:buNone/>
            </a:pP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309341" y="1140429"/>
            <a:ext cx="5303520" cy="406765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Выявлять, анализировать и распространять лучшие инициативы, модели и практики из опыта реализации воспитательной работы в своей школе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 Гармонично интегрировать яркие федеральные проекты в воспитательные программы школы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876" y="526874"/>
            <a:ext cx="2113077" cy="6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75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6291" y="315310"/>
            <a:ext cx="10363938" cy="11035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+mn-lt"/>
                <a:cs typeface="Times New Roman" panose="02020603050405020304" pitchFamily="18" charset="0"/>
              </a:rPr>
              <a:t>Показатели эффективной реализации Проекта «Навигаторы детства»: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57027" y="1193354"/>
            <a:ext cx="10782876" cy="2905679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уровня вовлеченности в общественно-полезную деятельность;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Адресное вовлечение трудных/нестандартных подростков;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подростковой преступности;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числа детей-участников Всероссийских конкурсов и проектов;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воспитательную работу образовательных организаций.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874" y="5128707"/>
            <a:ext cx="3850806" cy="1122252"/>
          </a:xfrm>
          <a:prstGeom prst="rect">
            <a:avLst/>
          </a:prstGeom>
        </p:spPr>
      </p:pic>
      <p:pic>
        <p:nvPicPr>
          <p:cNvPr id="6" name="Объект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509" y="3896031"/>
            <a:ext cx="6649492" cy="296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673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18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2400"/>
            <a:ext cx="12192000" cy="6890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75000"/>
              </a:schemeClr>
            </a:gs>
            <a:gs pos="82000">
              <a:srgbClr val="7030A0"/>
            </a:gs>
            <a:gs pos="43000">
              <a:srgbClr val="7A49AC"/>
            </a:gs>
            <a:gs pos="100000">
              <a:srgbClr val="7030A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198" y="1518440"/>
            <a:ext cx="2139404" cy="463810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97163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5"/>
          <a:stretch/>
        </p:blipFill>
        <p:spPr>
          <a:xfrm rot="21266569">
            <a:off x="1377560" y="-94177"/>
            <a:ext cx="7974249" cy="261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0853" y="3182683"/>
            <a:ext cx="4873559" cy="3028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423" y="1249949"/>
            <a:ext cx="3394953" cy="517508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019474" y="2830750"/>
            <a:ext cx="1968174" cy="19353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932" y="2930601"/>
            <a:ext cx="1733886" cy="173388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800642" y="2829891"/>
            <a:ext cx="1968174" cy="19353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849" y="3047154"/>
            <a:ext cx="1665468" cy="1563831"/>
          </a:xfrm>
          <a:prstGeom prst="rect">
            <a:avLst/>
          </a:prstGeom>
        </p:spPr>
      </p:pic>
      <p:pic>
        <p:nvPicPr>
          <p:cNvPr id="13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99" y="1702942"/>
            <a:ext cx="2470174" cy="173517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8073957" y="6425030"/>
            <a:ext cx="2480555" cy="0"/>
          </a:xfrm>
          <a:prstGeom prst="line">
            <a:avLst/>
          </a:prstGeom>
          <a:ln w="9525">
            <a:solidFill>
              <a:srgbClr val="FC9320">
                <a:alpha val="89000"/>
              </a:srgbClr>
            </a:solidFill>
          </a:ln>
          <a:effectLst>
            <a:outerShdw blurRad="63500" dist="50800" dir="17160000" sx="127000" sy="127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87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A53E5A-1862-4713-A65D-1CD9E74A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FE0805B-92A7-4709-8E53-A105736AD909}"/>
              </a:ext>
            </a:extLst>
          </p:cNvPr>
          <p:cNvSpPr/>
          <p:nvPr/>
        </p:nvSpPr>
        <p:spPr>
          <a:xfrm>
            <a:off x="3746090" y="663677"/>
            <a:ext cx="4763729" cy="707923"/>
          </a:xfrm>
          <a:prstGeom prst="roundRect">
            <a:avLst/>
          </a:prstGeom>
          <a:solidFill>
            <a:srgbClr val="F4881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НАВИГАТОРЫ ДЕТСТВА </a:t>
            </a:r>
          </a:p>
          <a:p>
            <a:pPr algn="ctr"/>
            <a:r>
              <a:rPr lang="ru-RU" b="1" dirty="0"/>
              <a:t>ЭЛЬБРУССКИЙ МУНИЦИПАЛЬНЫЙ РАЙОН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B692D2-3383-4102-BB1A-BBD10DCE1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377" y="1740310"/>
            <a:ext cx="2986204" cy="34511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6FE385-DC96-4C5F-8BCE-8F2949CEED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993" y="1851820"/>
            <a:ext cx="2760408" cy="283816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521649-68D2-46CC-89D9-C214A98C1FB4}"/>
              </a:ext>
            </a:extLst>
          </p:cNvPr>
          <p:cNvSpPr/>
          <p:nvPr/>
        </p:nvSpPr>
        <p:spPr>
          <a:xfrm>
            <a:off x="647421" y="5963490"/>
            <a:ext cx="6197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https://cloud.mail.ru/public/KYYF/yMrv2X1wx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75000"/>
              </a:schemeClr>
            </a:gs>
            <a:gs pos="82000">
              <a:srgbClr val="7030A0"/>
            </a:gs>
            <a:gs pos="43000">
              <a:srgbClr val="7A49AC"/>
            </a:gs>
            <a:gs pos="100000">
              <a:srgbClr val="7030A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203" name="Прямоугольник с двумя скругленными противолежащими углами 2097202"/>
          <p:cNvSpPr/>
          <p:nvPr/>
        </p:nvSpPr>
        <p:spPr>
          <a:xfrm>
            <a:off x="0" y="-35608"/>
            <a:ext cx="1685770" cy="1149982"/>
          </a:xfrm>
          <a:prstGeom prst="round2Diag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6" name="Прямая соединительная линия 115"/>
          <p:cNvCxnSpPr/>
          <p:nvPr/>
        </p:nvCxnSpPr>
        <p:spPr>
          <a:xfrm>
            <a:off x="6066604" y="2660695"/>
            <a:ext cx="0" cy="5217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685772" y="1433980"/>
            <a:ext cx="2034890" cy="5997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61931" y="285244"/>
            <a:ext cx="8372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+mj-ea"/>
                <a:cs typeface="+mj-cs"/>
              </a:rPr>
              <a:t>УПРАВЛЕНЧЕСКАЯ МОДЕЛЬ РЕАЛИЗАЦИИ ПРОЕКТА</a:t>
            </a:r>
            <a:b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sz="2400" dirty="0"/>
          </a:p>
        </p:txBody>
      </p:sp>
      <p:grpSp>
        <p:nvGrpSpPr>
          <p:cNvPr id="2097154" name="Группа 2097153"/>
          <p:cNvGrpSpPr/>
          <p:nvPr/>
        </p:nvGrpSpPr>
        <p:grpSpPr>
          <a:xfrm>
            <a:off x="4809137" y="910514"/>
            <a:ext cx="2573725" cy="369332"/>
            <a:chOff x="4779991" y="1157964"/>
            <a:chExt cx="2573724" cy="36933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779991" y="1157964"/>
              <a:ext cx="2573724" cy="369332"/>
            </a:xfrm>
            <a:prstGeom prst="rect">
              <a:avLst/>
            </a:prstGeom>
            <a:solidFill>
              <a:srgbClr val="F48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022981" y="1224035"/>
              <a:ext cx="2146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ФЕДЕРАЛЬНЫЙ УРОВЕНЬ</a:t>
              </a:r>
            </a:p>
          </p:txBody>
        </p:sp>
      </p:grpSp>
      <p:grpSp>
        <p:nvGrpSpPr>
          <p:cNvPr id="2097156" name="Группа 2097155"/>
          <p:cNvGrpSpPr/>
          <p:nvPr/>
        </p:nvGrpSpPr>
        <p:grpSpPr>
          <a:xfrm>
            <a:off x="4167206" y="1373463"/>
            <a:ext cx="6726766" cy="525494"/>
            <a:chOff x="4167452" y="1747283"/>
            <a:chExt cx="6170737" cy="52549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8305077" y="1783630"/>
              <a:ext cx="1848052" cy="45280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4779991" y="1801261"/>
              <a:ext cx="2573724" cy="45280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838282" y="1835642"/>
              <a:ext cx="28665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</a:rPr>
                <a:t>Администрация  президента РФ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8376946" y="1835641"/>
              <a:ext cx="1961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Минпросвещения РФ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167452" y="1751014"/>
              <a:ext cx="0" cy="52176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7837155" y="1747283"/>
              <a:ext cx="8030" cy="52549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97158" name="Группа 2097157"/>
          <p:cNvGrpSpPr/>
          <p:nvPr/>
        </p:nvGrpSpPr>
        <p:grpSpPr>
          <a:xfrm>
            <a:off x="4779746" y="2117427"/>
            <a:ext cx="2573725" cy="276999"/>
            <a:chOff x="4779991" y="2714596"/>
            <a:chExt cx="2573724" cy="41372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779991" y="2725754"/>
              <a:ext cx="2573724" cy="362315"/>
            </a:xfrm>
            <a:prstGeom prst="rect">
              <a:avLst/>
            </a:prstGeom>
            <a:solidFill>
              <a:srgbClr val="F48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934548" y="2714596"/>
              <a:ext cx="2257347" cy="413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РЕГИОНАЛЬНЫЙ УРОВЕНЬ</a:t>
              </a:r>
            </a:p>
          </p:txBody>
        </p:sp>
      </p:grpSp>
      <p:grpSp>
        <p:nvGrpSpPr>
          <p:cNvPr id="2097157" name="Группа 2097156"/>
          <p:cNvGrpSpPr/>
          <p:nvPr/>
        </p:nvGrpSpPr>
        <p:grpSpPr>
          <a:xfrm>
            <a:off x="185692" y="2370197"/>
            <a:ext cx="12006308" cy="1356433"/>
            <a:chOff x="214800" y="3210075"/>
            <a:chExt cx="11947468" cy="1356433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007310" y="3210075"/>
              <a:ext cx="24792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</a:rPr>
                <a:t>Региональный координатор</a:t>
              </a: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 flipV="1">
              <a:off x="989704" y="3599110"/>
              <a:ext cx="10364096" cy="1014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989704" y="3599109"/>
              <a:ext cx="0" cy="19083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3570973" y="3609250"/>
              <a:ext cx="0" cy="21027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8551205" y="3609250"/>
              <a:ext cx="1" cy="20639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1353800" y="3609250"/>
              <a:ext cx="0" cy="26274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Скругленный прямоугольник 47"/>
            <p:cNvSpPr/>
            <p:nvPr/>
          </p:nvSpPr>
          <p:spPr>
            <a:xfrm>
              <a:off x="253072" y="3797258"/>
              <a:ext cx="2020367" cy="74751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646947" y="3815649"/>
              <a:ext cx="1848052" cy="59963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5133049" y="3808387"/>
              <a:ext cx="1848052" cy="59963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7627180" y="3797925"/>
              <a:ext cx="1848052" cy="59963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10081260" y="3797924"/>
              <a:ext cx="2081008" cy="76261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214800" y="3797067"/>
              <a:ext cx="19245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Специалист по документационному сопровождению персонала</a:t>
              </a:r>
              <a:endParaRPr lang="ru-RU" sz="1100" dirty="0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2646947" y="3871997"/>
              <a:ext cx="208954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Специалист по </a:t>
              </a:r>
              <a:r>
                <a:rPr lang="ru-RU" sz="1100" dirty="0" err="1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медиасопровождению</a:t>
              </a:r>
              <a:endParaRPr lang="ru-RU" sz="1100" dirty="0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5079095" y="3803795"/>
              <a:ext cx="197926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Специалист по методическому сопровождению</a:t>
              </a:r>
              <a:endParaRPr lang="ru-RU" sz="1100" dirty="0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7619151" y="3815649"/>
              <a:ext cx="199639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Специалист по сопровождению проектов и программ</a:t>
              </a:r>
              <a:endParaRPr lang="ru-RU" sz="1100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0044767" y="3882137"/>
              <a:ext cx="192459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Специалист по аналитической деятельности</a:t>
              </a:r>
              <a:endParaRPr lang="ru-RU" sz="1100" dirty="0"/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4744736" y="3698700"/>
            <a:ext cx="2573724" cy="324037"/>
          </a:xfrm>
          <a:prstGeom prst="rect">
            <a:avLst/>
          </a:prstGeom>
          <a:solidFill>
            <a:srgbClr val="F48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97153" name="Прямая со стрелкой 2097152"/>
          <p:cNvCxnSpPr/>
          <p:nvPr/>
        </p:nvCxnSpPr>
        <p:spPr>
          <a:xfrm>
            <a:off x="1686954" y="758830"/>
            <a:ext cx="7003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4801707" y="3739990"/>
            <a:ext cx="2409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МУНИЦИПАЛЬНЫЙ УРОВЕНЬ</a:t>
            </a:r>
          </a:p>
        </p:txBody>
      </p:sp>
      <p:cxnSp>
        <p:nvCxnSpPr>
          <p:cNvPr id="2097171" name="Прямая соединительная линия 2097170"/>
          <p:cNvCxnSpPr/>
          <p:nvPr/>
        </p:nvCxnSpPr>
        <p:spPr>
          <a:xfrm>
            <a:off x="6049963" y="4016989"/>
            <a:ext cx="2965" cy="2929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97188" name="Группа 2097187"/>
          <p:cNvGrpSpPr/>
          <p:nvPr/>
        </p:nvGrpSpPr>
        <p:grpSpPr>
          <a:xfrm>
            <a:off x="227596" y="4186018"/>
            <a:ext cx="11754197" cy="780120"/>
            <a:chOff x="218212" y="4309907"/>
            <a:chExt cx="11754196" cy="780120"/>
          </a:xfrm>
        </p:grpSpPr>
        <p:grpSp>
          <p:nvGrpSpPr>
            <p:cNvPr id="2097159" name="Группа 2097158"/>
            <p:cNvGrpSpPr/>
            <p:nvPr/>
          </p:nvGrpSpPr>
          <p:grpSpPr>
            <a:xfrm>
              <a:off x="218212" y="4349048"/>
              <a:ext cx="11754196" cy="740979"/>
              <a:chOff x="286136" y="4521208"/>
              <a:chExt cx="11754196" cy="740979"/>
            </a:xfrm>
          </p:grpSpPr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286136" y="4662757"/>
                <a:ext cx="2625963" cy="599430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513539" y="4694987"/>
                <a:ext cx="271077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chemeClr val="bg1"/>
                    </a:solidFill>
                    <a:latin typeface="Bahnschrift SemiLight SemiConde" panose="020B0502040204020203" pitchFamily="34" charset="0"/>
                    <a:ea typeface="+mj-ea"/>
                    <a:cs typeface="+mj-cs"/>
                  </a:rPr>
                  <a:t>Муниципальные координаторы</a:t>
                </a:r>
                <a:endParaRPr lang="ru-RU" dirty="0"/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4217892" y="4568505"/>
                <a:ext cx="3802234" cy="434260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4415121" y="4521208"/>
                <a:ext cx="368383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chemeClr val="bg1"/>
                    </a:solidFill>
                    <a:latin typeface="Bahnschrift SemiLight SemiConde" panose="020B0502040204020203" pitchFamily="34" charset="0"/>
                    <a:ea typeface="+mj-ea"/>
                    <a:cs typeface="+mj-cs"/>
                  </a:rPr>
                  <a:t>Муниципальные ОИВ в сфере образования</a:t>
                </a:r>
                <a:endParaRPr lang="ru-RU" dirty="0"/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8381365" y="4662756"/>
                <a:ext cx="3658967" cy="583665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8421597" y="4708220"/>
                <a:ext cx="357938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Bahnschrift SemiLight SemiConde" panose="020B0502040204020203" pitchFamily="34" charset="0"/>
                    <a:ea typeface="+mj-ea"/>
                    <a:cs typeface="+mj-cs"/>
                  </a:rPr>
                  <a:t>Детские общественные объединения муниципалитета </a:t>
                </a:r>
                <a:endParaRPr lang="ru-RU" sz="1200" dirty="0"/>
              </a:p>
            </p:txBody>
          </p:sp>
        </p:grpSp>
        <p:cxnSp>
          <p:nvCxnSpPr>
            <p:cNvPr id="2097163" name="Прямая соединительная линия 2097162"/>
            <p:cNvCxnSpPr/>
            <p:nvPr/>
          </p:nvCxnSpPr>
          <p:spPr>
            <a:xfrm flipV="1">
              <a:off x="1566043" y="4309907"/>
              <a:ext cx="9281680" cy="2048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97168" name="Прямая соединительная линия 2097167"/>
            <p:cNvCxnSpPr>
              <a:endCxn id="80" idx="0"/>
            </p:cNvCxnSpPr>
            <p:nvPr/>
          </p:nvCxnSpPr>
          <p:spPr>
            <a:xfrm flipH="1">
              <a:off x="1531194" y="4327631"/>
              <a:ext cx="34850" cy="16296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97176" name="Прямая соединительная линия 2097175"/>
            <p:cNvCxnSpPr/>
            <p:nvPr/>
          </p:nvCxnSpPr>
          <p:spPr>
            <a:xfrm>
              <a:off x="10847723" y="4309907"/>
              <a:ext cx="0" cy="18068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3" name="Прямоугольник 102"/>
          <p:cNvSpPr/>
          <p:nvPr/>
        </p:nvSpPr>
        <p:spPr>
          <a:xfrm>
            <a:off x="3207288" y="4831451"/>
            <a:ext cx="5558340" cy="402701"/>
          </a:xfrm>
          <a:prstGeom prst="rect">
            <a:avLst/>
          </a:prstGeom>
          <a:solidFill>
            <a:srgbClr val="F48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3210421" y="4831091"/>
            <a:ext cx="5397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ОБРАЗОВАТЕЛЬНАЯ ОРГАНИЗАЦИЯ. ШТАБ ВОСПИТАТЕЛЬНОЙ РАБОТЫ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1810383" y="1493656"/>
            <a:ext cx="19245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ФГБУ «Росдетцентр»</a:t>
            </a:r>
            <a:br>
              <a:rPr lang="en-US" sz="1600" dirty="0">
                <a:solidFill>
                  <a:prstClr val="black"/>
                </a:solidFill>
                <a:latin typeface="Bahnschrift SemiBold" panose="020B0502040204020203" pitchFamily="34" charset="0"/>
                <a:ea typeface="+mj-ea"/>
                <a:cs typeface="+mj-cs"/>
              </a:rPr>
            </a:br>
            <a:endParaRPr lang="ru-RU" dirty="0"/>
          </a:p>
        </p:txBody>
      </p:sp>
      <p:grpSp>
        <p:nvGrpSpPr>
          <p:cNvPr id="2097202" name="Группа 2097201"/>
          <p:cNvGrpSpPr/>
          <p:nvPr/>
        </p:nvGrpSpPr>
        <p:grpSpPr>
          <a:xfrm>
            <a:off x="244503" y="5215340"/>
            <a:ext cx="11947497" cy="1642660"/>
            <a:chOff x="188803" y="5192929"/>
            <a:chExt cx="11947496" cy="1642660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>
              <a:off x="10826323" y="5192929"/>
              <a:ext cx="259" cy="16296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>
              <a:off x="7735832" y="5193042"/>
              <a:ext cx="259" cy="16296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4758072" y="5193042"/>
              <a:ext cx="259" cy="16296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1433805" y="5197652"/>
              <a:ext cx="259" cy="16296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3" name="Скругленный прямоугольник 132"/>
            <p:cNvSpPr/>
            <p:nvPr/>
          </p:nvSpPr>
          <p:spPr>
            <a:xfrm>
              <a:off x="8312972" y="6183143"/>
              <a:ext cx="2062322" cy="44982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9629448" y="5298937"/>
              <a:ext cx="2312996" cy="61671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Скругленный прямоугольник 130"/>
            <p:cNvSpPr/>
            <p:nvPr/>
          </p:nvSpPr>
          <p:spPr>
            <a:xfrm>
              <a:off x="6266271" y="5322457"/>
              <a:ext cx="2758966" cy="73221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5077450" y="6189001"/>
              <a:ext cx="1971050" cy="45280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2805159" y="6183143"/>
              <a:ext cx="1876927" cy="45280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4068461" y="5322457"/>
              <a:ext cx="1352550" cy="41021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013269" y="6255656"/>
              <a:ext cx="192459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Педагог-психолог</a:t>
              </a:r>
              <a:endParaRPr lang="ru-RU" dirty="0"/>
            </a:p>
          </p:txBody>
        </p:sp>
        <p:sp>
          <p:nvSpPr>
            <p:cNvPr id="120" name="Скругленный прямоугольник 119"/>
            <p:cNvSpPr/>
            <p:nvPr/>
          </p:nvSpPr>
          <p:spPr>
            <a:xfrm>
              <a:off x="188803" y="5298937"/>
              <a:ext cx="2561759" cy="153665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4343624" y="5364089"/>
              <a:ext cx="192459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Директор</a:t>
              </a:r>
              <a:endParaRPr lang="ru-RU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264358" y="6255657"/>
              <a:ext cx="192459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Педагог-организатор</a:t>
              </a:r>
              <a:endParaRPr lang="ru-RU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6455458" y="5316013"/>
              <a:ext cx="26170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Заместитель директора по воспитательной работе </a:t>
              </a:r>
              <a:endParaRPr lang="ru-RU" dirty="0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8525729" y="6224427"/>
              <a:ext cx="192459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Социальный педагог</a:t>
              </a:r>
              <a:endParaRPr lang="ru-RU" dirty="0"/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9708762" y="5316012"/>
              <a:ext cx="24275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  <a:ea typeface="+mj-ea"/>
                  <a:cs typeface="+mj-cs"/>
                </a:rPr>
                <a:t>Руководитель МО классных руководителей</a:t>
              </a:r>
              <a:endParaRPr lang="ru-RU" dirty="0"/>
            </a:p>
          </p:txBody>
        </p:sp>
        <p:cxnSp>
          <p:nvCxnSpPr>
            <p:cNvPr id="2097192" name="Прямая соединительная линия 2097191"/>
            <p:cNvCxnSpPr/>
            <p:nvPr/>
          </p:nvCxnSpPr>
          <p:spPr>
            <a:xfrm>
              <a:off x="1435219" y="5197652"/>
              <a:ext cx="939110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>
              <a:endCxn id="129" idx="0"/>
            </p:cNvCxnSpPr>
            <p:nvPr/>
          </p:nvCxnSpPr>
          <p:spPr>
            <a:xfrm>
              <a:off x="3743622" y="5199600"/>
              <a:ext cx="1" cy="9835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6092950" y="5199600"/>
              <a:ext cx="820" cy="9835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9342530" y="5206090"/>
              <a:ext cx="820" cy="9835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1" name="Прямоугольник 120"/>
          <p:cNvSpPr/>
          <p:nvPr/>
        </p:nvSpPr>
        <p:spPr>
          <a:xfrm>
            <a:off x="331076" y="5439102"/>
            <a:ext cx="219140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Bahnschrift SemiLight SemiConde" panose="020B0502040204020203" pitchFamily="34" charset="0"/>
                <a:ea typeface="+mj-ea"/>
                <a:cs typeface="+mj-cs"/>
              </a:rPr>
              <a:t>Советник директора по воспитанию и взаимодействию с детскими и общественными объединениями</a:t>
            </a:r>
            <a:br>
              <a:rPr lang="en-US" sz="1600" dirty="0">
                <a:solidFill>
                  <a:prstClr val="black"/>
                </a:solidFill>
                <a:latin typeface="Bahnschrift SemiBold" panose="020B0502040204020203" pitchFamily="34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53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59436" cy="10251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02.jpg"/>
          <p:cNvPicPr>
            <a:picLocks noChangeAspect="1"/>
          </p:cNvPicPr>
          <p:nvPr/>
        </p:nvPicPr>
        <p:blipFill>
          <a:blip r:embed="rId2" cstate="hqprint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1" y="365125"/>
            <a:ext cx="3118943" cy="413088"/>
          </a:xfrm>
          <a:prstGeom prst="rect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00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3087411" cy="41308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Образ советника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582" y="3387062"/>
            <a:ext cx="4237052" cy="34709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1194" y="1041710"/>
            <a:ext cx="7576228" cy="413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400" b="1" dirty="0">
                <a:latin typeface="Bahnschrift SemiBold" panose="020B0502040204020203" pitchFamily="34" charset="0"/>
                <a:cs typeface="Arial" panose="020B0604020202020204" pitchFamily="34" charset="0"/>
              </a:rPr>
              <a:t>Миссия: </a:t>
            </a:r>
            <a:r>
              <a:rPr lang="ru-RU" sz="1400" dirty="0">
                <a:latin typeface="Bahnschrift SemiLight SemiConde" panose="020B0502040204020203" pitchFamily="34" charset="0"/>
                <a:cs typeface="Arial" panose="020B0604020202020204" pitchFamily="34" charset="0"/>
              </a:rPr>
              <a:t> развивать воспитательную среду, которая открывает возможности для поддержки инициатив ребенка и взрослого</a:t>
            </a:r>
            <a:endParaRPr lang="ru-RU" sz="1400" dirty="0">
              <a:solidFill>
                <a:schemeClr val="bg1"/>
              </a:solidFill>
              <a:latin typeface="Bahnschrift SemiLight SemiConde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14109" y="2339460"/>
            <a:ext cx="5531138" cy="366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endParaRPr lang="ru-RU" sz="1900" b="1" dirty="0">
              <a:solidFill>
                <a:schemeClr val="bg1"/>
              </a:solidFill>
              <a:latin typeface="Bahnschrift SemiBold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Bahnschrift SemiLight SemiConde" panose="020B0502040204020203" pitchFamily="34" charset="0"/>
                <a:cs typeface="Arial" panose="020B0604020202020204" pitchFamily="34" charset="0"/>
              </a:rPr>
              <a:t>Выявить интересы, запросы и потребности детей, родителей и педагогов</a:t>
            </a:r>
          </a:p>
          <a:p>
            <a:pPr algn="just">
              <a:lnSpc>
                <a:spcPct val="120000"/>
              </a:lnSpc>
            </a:pPr>
            <a:endParaRPr lang="ru-RU" sz="1400" dirty="0">
              <a:latin typeface="Bahnschrift SemiLight SemiConde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Bahnschrift SemiLight SemiConde" panose="020B0502040204020203" pitchFamily="34" charset="0"/>
                <a:cs typeface="Arial" panose="020B0604020202020204" pitchFamily="34" charset="0"/>
              </a:rPr>
              <a:t>Развитие и консолидация родительского, педагогического и детского сообщества</a:t>
            </a:r>
          </a:p>
          <a:p>
            <a:pPr algn="just">
              <a:lnSpc>
                <a:spcPct val="120000"/>
              </a:lnSpc>
            </a:pPr>
            <a:endParaRPr lang="ru-RU" sz="1400" dirty="0">
              <a:latin typeface="Bahnschrift SemiLight SemiConde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Bahnschrift SemiLight SemiConde" panose="020B0502040204020203" pitchFamily="34" charset="0"/>
                <a:cs typeface="Arial" panose="020B0604020202020204" pitchFamily="34" charset="0"/>
              </a:rPr>
              <a:t>Создание условий для поддержки детской и молодежной инициативы через проекты и программы детских общественных объединений и организаций</a:t>
            </a:r>
          </a:p>
          <a:p>
            <a:pPr algn="just">
              <a:lnSpc>
                <a:spcPct val="120000"/>
              </a:lnSpc>
            </a:pPr>
            <a:endParaRPr lang="ru-RU" sz="1400" dirty="0">
              <a:latin typeface="Bahnschrift SemiLight SemiConde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Bahnschrift SemiLight SemiConde" panose="020B0502040204020203" pitchFamily="34" charset="0"/>
                <a:cs typeface="Arial" panose="020B0604020202020204" pitchFamily="34" charset="0"/>
              </a:rPr>
              <a:t>Вовлечение детей с </a:t>
            </a:r>
            <a:r>
              <a:rPr lang="ru-RU" sz="1400" dirty="0" err="1">
                <a:latin typeface="Bahnschrift SemiLight SemiConde" panose="020B0502040204020203" pitchFamily="34" charset="0"/>
                <a:cs typeface="Arial" panose="020B0604020202020204" pitchFamily="34" charset="0"/>
              </a:rPr>
              <a:t>девиантными</a:t>
            </a:r>
            <a:r>
              <a:rPr lang="ru-RU" sz="1400" dirty="0">
                <a:latin typeface="Bahnschrift SemiLight SemiConde" panose="020B0502040204020203" pitchFamily="34" charset="0"/>
                <a:cs typeface="Arial" panose="020B0604020202020204" pitchFamily="34" charset="0"/>
              </a:rPr>
              <a:t> формами поведения в социально-полезную деятельность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Ромб 3"/>
          <p:cNvSpPr/>
          <p:nvPr/>
        </p:nvSpPr>
        <p:spPr>
          <a:xfrm>
            <a:off x="850360" y="2865253"/>
            <a:ext cx="163749" cy="165370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3780" y="1710452"/>
            <a:ext cx="6522567" cy="821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ru-RU" sz="1600" b="1" dirty="0">
                <a:latin typeface="Bahnschrift SemiBold" panose="020B0502040204020203" pitchFamily="34" charset="0"/>
                <a:cs typeface="Arial" panose="020B0604020202020204" pitchFamily="34" charset="0"/>
              </a:rPr>
              <a:t>Задачи советника директора по воспитанию и взаимодействию с детскими общественными объединениями:</a:t>
            </a:r>
          </a:p>
        </p:txBody>
      </p:sp>
      <p:sp>
        <p:nvSpPr>
          <p:cNvPr id="11" name="Ромб 10"/>
          <p:cNvSpPr/>
          <p:nvPr/>
        </p:nvSpPr>
        <p:spPr>
          <a:xfrm>
            <a:off x="855836" y="3434103"/>
            <a:ext cx="163749" cy="165370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850360" y="4249979"/>
            <a:ext cx="163749" cy="165370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865555" y="5227608"/>
            <a:ext cx="163749" cy="165370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121"/>
            <a:ext cx="4171950" cy="259287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838199" y="1594022"/>
            <a:ext cx="6934201" cy="0"/>
          </a:xfrm>
          <a:prstGeom prst="line">
            <a:avLst/>
          </a:prstGeom>
          <a:ln w="31750">
            <a:solidFill>
              <a:srgbClr val="FC9320">
                <a:alpha val="64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6728346" y="2458288"/>
            <a:ext cx="1596484" cy="639755"/>
            <a:chOff x="7271872" y="2458287"/>
            <a:chExt cx="1135596" cy="34089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271872" y="2458287"/>
              <a:ext cx="1135596" cy="340892"/>
            </a:xfrm>
            <a:prstGeom prst="roundRect">
              <a:avLst/>
            </a:prstGeom>
            <a:solidFill>
              <a:srgbClr val="FC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7311947" y="2492506"/>
              <a:ext cx="1055446" cy="272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dirty="0">
                  <a:solidFill>
                    <a:schemeClr val="bg1"/>
                  </a:solidFill>
                  <a:latin typeface="Bahnschrift SemiLight SemiConde" panose="020B0502040204020203" pitchFamily="34" charset="0"/>
                </a:rPr>
                <a:t>СОВЕТНИК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697422" y="1651380"/>
            <a:ext cx="1647580" cy="886438"/>
            <a:chOff x="8937043" y="1902963"/>
            <a:chExt cx="1336182" cy="51902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8937043" y="1902963"/>
              <a:ext cx="1287887" cy="519028"/>
            </a:xfrm>
            <a:prstGeom prst="roundRect">
              <a:avLst/>
            </a:prstGeom>
            <a:solidFill>
              <a:srgbClr val="FC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Заголовок 1"/>
            <p:cNvSpPr txBox="1">
              <a:spLocks/>
            </p:cNvSpPr>
            <p:nvPr/>
          </p:nvSpPr>
          <p:spPr>
            <a:xfrm>
              <a:off x="8986234" y="2001612"/>
              <a:ext cx="1286991" cy="3620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</a:rPr>
                <a:t>СОВЕТНИК - МЕТОДИСТ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656481" y="2660722"/>
            <a:ext cx="1579340" cy="983231"/>
            <a:chOff x="8937043" y="2755641"/>
            <a:chExt cx="1336182" cy="53679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8937043" y="2755641"/>
              <a:ext cx="1287887" cy="536796"/>
            </a:xfrm>
            <a:prstGeom prst="roundRect">
              <a:avLst/>
            </a:prstGeom>
            <a:solidFill>
              <a:srgbClr val="FC93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аголовок 1"/>
            <p:cNvSpPr txBox="1">
              <a:spLocks/>
            </p:cNvSpPr>
            <p:nvPr/>
          </p:nvSpPr>
          <p:spPr>
            <a:xfrm>
              <a:off x="8986234" y="2865253"/>
              <a:ext cx="1286991" cy="3620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solidFill>
                    <a:schemeClr val="bg1"/>
                  </a:solidFill>
                  <a:latin typeface="Bahnschrift SemiLight SemiConde" panose="020B0502040204020203" pitchFamily="34" charset="0"/>
                </a:rPr>
                <a:t>СОВЕТНИК - НАСТАВНИК</a:t>
              </a:r>
            </a:p>
          </p:txBody>
        </p:sp>
      </p:grpSp>
      <p:sp>
        <p:nvSpPr>
          <p:cNvPr id="30" name="Дуга 29"/>
          <p:cNvSpPr/>
          <p:nvPr/>
        </p:nvSpPr>
        <p:spPr>
          <a:xfrm rot="17198111">
            <a:off x="8166553" y="2120893"/>
            <a:ext cx="713340" cy="813824"/>
          </a:xfrm>
          <a:prstGeom prst="arc">
            <a:avLst/>
          </a:prstGeom>
          <a:ln w="12700">
            <a:solidFill>
              <a:srgbClr val="FC9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428398">
            <a:off x="8112798" y="2284973"/>
            <a:ext cx="713340" cy="813824"/>
          </a:xfrm>
          <a:prstGeom prst="arc">
            <a:avLst/>
          </a:prstGeom>
          <a:ln w="12700">
            <a:solidFill>
              <a:srgbClr val="FC9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6973344">
            <a:off x="9563106" y="3756547"/>
            <a:ext cx="612842" cy="2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27106">
            <a:off x="6460169" y="3701770"/>
            <a:ext cx="2415985" cy="2592878"/>
          </a:xfrm>
          <a:prstGeom prst="rect">
            <a:avLst/>
          </a:prstGeom>
        </p:spPr>
      </p:pic>
      <p:pic>
        <p:nvPicPr>
          <p:cNvPr id="31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203" y="-15"/>
            <a:ext cx="2807431" cy="19720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4896" y="326609"/>
            <a:ext cx="8104263" cy="272481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Функционал Советника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56899" y="962485"/>
            <a:ext cx="5303520" cy="508190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Мониторинг воспитательной среды в ОО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Участие в разработке рабочей программы воспитания ОО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Реализация календарного плана воспитательной работы ООО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Вовлечение обучающихся в активную деятельность. Поддержка и развитие ученического самоуправления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Организация отдыха и занятости обучающихся в каникулярный период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278882" y="1057079"/>
            <a:ext cx="5303520" cy="5517408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Организация взаимодействия с педагогами школы по реализации рабочей программы воспитания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Организация работы с родительским сообществом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 Организация взаимодействия с детскими общественными объединениями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 Организация взаимодействия участников образовательных отношений с социальными партнерам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876" y="388679"/>
            <a:ext cx="2113077" cy="6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4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траница_06.jp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1" y="0"/>
            <a:ext cx="11996382" cy="68751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Скругленная соединительная линия 37"/>
          <p:cNvCxnSpPr>
            <a:endCxn id="14" idx="0"/>
          </p:cNvCxnSpPr>
          <p:nvPr/>
        </p:nvCxnSpPr>
        <p:spPr>
          <a:xfrm rot="5400000">
            <a:off x="1551071" y="3942571"/>
            <a:ext cx="751508" cy="643506"/>
          </a:xfrm>
          <a:prstGeom prst="curved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941813" y="3260015"/>
            <a:ext cx="2480078" cy="602918"/>
          </a:xfrm>
          <a:prstGeom prst="roundRect">
            <a:avLst/>
          </a:prstGeom>
          <a:solidFill>
            <a:srgbClr val="713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97167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43" y="236"/>
            <a:ext cx="12333399" cy="6937537"/>
          </a:xfrm>
        </p:spPr>
      </p:pic>
      <p:sp>
        <p:nvSpPr>
          <p:cNvPr id="2" name="Прямоугольник 1"/>
          <p:cNvSpPr/>
          <p:nvPr/>
        </p:nvSpPr>
        <p:spPr>
          <a:xfrm>
            <a:off x="3898981" y="3081185"/>
            <a:ext cx="4182894" cy="1741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53" y="333690"/>
            <a:ext cx="1878228" cy="13193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66783" y="0"/>
            <a:ext cx="4263118" cy="436728"/>
          </a:xfrm>
          <a:prstGeom prst="rect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599" name="Заголовок 1"/>
          <p:cNvSpPr>
            <a:spLocks noGrp="1"/>
          </p:cNvSpPr>
          <p:nvPr>
            <p:ph type="title"/>
          </p:nvPr>
        </p:nvSpPr>
        <p:spPr>
          <a:xfrm>
            <a:off x="3871686" y="0"/>
            <a:ext cx="4357914" cy="485427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Палитра воспитательной работы советника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1337" y="1463781"/>
            <a:ext cx="2215056" cy="531579"/>
          </a:xfrm>
          <a:prstGeom prst="roundRect">
            <a:avLst/>
          </a:prstGeom>
          <a:solidFill>
            <a:srgbClr val="713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80899" y="1524854"/>
            <a:ext cx="2061342" cy="485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Развитие воспитательной работы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95707" y="3295912"/>
            <a:ext cx="2372288" cy="485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Развитие сообществ детей, педагогов и родителей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7549" y="4640078"/>
            <a:ext cx="2475049" cy="529422"/>
          </a:xfrm>
          <a:prstGeom prst="roundRect">
            <a:avLst/>
          </a:prstGeom>
          <a:solidFill>
            <a:srgbClr val="713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7547" y="4662077"/>
            <a:ext cx="2495353" cy="4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Всероссийские мероприятия, проекты и программы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72331" y="5869392"/>
            <a:ext cx="2346228" cy="529133"/>
          </a:xfrm>
          <a:prstGeom prst="roundRect">
            <a:avLst/>
          </a:prstGeom>
          <a:solidFill>
            <a:srgbClr val="713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42092" y="5888044"/>
            <a:ext cx="2445746" cy="485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Вовлечение детей в оздоровительную кампанию</a:t>
            </a:r>
          </a:p>
        </p:txBody>
      </p:sp>
      <p:cxnSp>
        <p:nvCxnSpPr>
          <p:cNvPr id="10" name="Скругленная соединительная линия 9"/>
          <p:cNvCxnSpPr>
            <a:stCxn id="7" idx="3"/>
            <a:endCxn id="12" idx="0"/>
          </p:cNvCxnSpPr>
          <p:nvPr/>
        </p:nvCxnSpPr>
        <p:spPr>
          <a:xfrm flipH="1">
            <a:off x="2181852" y="1729571"/>
            <a:ext cx="864541" cy="1530444"/>
          </a:xfrm>
          <a:prstGeom prst="curvedConnector4">
            <a:avLst>
              <a:gd name="adj1" fmla="val -26442"/>
              <a:gd name="adj2" fmla="val 5868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>
            <a:stCxn id="14" idx="2"/>
          </p:cNvCxnSpPr>
          <p:nvPr/>
        </p:nvCxnSpPr>
        <p:spPr>
          <a:xfrm rot="16200000" flipH="1">
            <a:off x="1580670" y="5193902"/>
            <a:ext cx="688360" cy="63955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627145" y="1186398"/>
            <a:ext cx="0" cy="14092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618622" y="3040116"/>
            <a:ext cx="0" cy="8617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4618622" y="4381834"/>
            <a:ext cx="0" cy="10428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Заголовок 1"/>
          <p:cNvSpPr txBox="1">
            <a:spLocks/>
          </p:cNvSpPr>
          <p:nvPr/>
        </p:nvSpPr>
        <p:spPr>
          <a:xfrm>
            <a:off x="4929930" y="967706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Центры детских инициатив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4929930" y="1163871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Школьные театры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4929930" y="1360217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Школьные музеи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944170" y="1564480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latin typeface="Bahnschrift SemiLight" panose="020B0502040204020203" pitchFamily="34" charset="0"/>
              </a:rPr>
              <a:t>Медиацентры</a:t>
            </a:r>
            <a:endParaRPr lang="ru-RU" sz="1400" dirty="0">
              <a:latin typeface="Bahnschrift SemiLight" panose="020B0502040204020203" pitchFamily="34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4944170" y="1779381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Школьные спортивные клубы</a:t>
            </a: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4952170" y="1985714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Военно-патриотические клубы, отряды </a:t>
            </a:r>
            <a:r>
              <a:rPr lang="ru-RU" sz="1400" dirty="0" err="1">
                <a:latin typeface="Bahnschrift SemiLight" panose="020B0502040204020203" pitchFamily="34" charset="0"/>
              </a:rPr>
              <a:t>Юнармии</a:t>
            </a:r>
            <a:r>
              <a:rPr lang="ru-RU" sz="1400" dirty="0">
                <a:latin typeface="Bahnschrift SemiLight" panose="020B0502040204020203" pitchFamily="34" charset="0"/>
              </a:rPr>
              <a:t> 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5007232" y="2183446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Школьный хор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4944170" y="2437519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Туристические клубы</a:t>
            </a: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4944170" y="2867687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Штабы воспитательной работы </a:t>
            </a: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4952170" y="3072578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РДДМ «Движение Первых» </a:t>
            </a: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4929930" y="3264112"/>
            <a:ext cx="4838690" cy="420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Школьное ученическое самоуправление</a:t>
            </a: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4929930" y="3505450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Добровольческие центры 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929930" y="3732257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Отряды юных спасателей</a:t>
            </a: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4929930" y="4311918"/>
            <a:ext cx="5980805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Примерный календарный план воспитательной работы на 2023/2024 учебный год</a:t>
            </a: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4929930" y="4612438"/>
            <a:ext cx="4838690" cy="422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Орлята России</a:t>
            </a:r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4929930" y="4842415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Цикл внеурочных занятий «Разговоры о важном»</a:t>
            </a: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4929929" y="5169811"/>
            <a:ext cx="5385646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Церемония поднятия Государственного флага и исполнения гимна Российской Федерации </a:t>
            </a:r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>
            <a:off x="4944170" y="5831654"/>
            <a:ext cx="4838690" cy="39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Bahnschrift SemiLight" panose="020B0502040204020203" pitchFamily="34" charset="0"/>
              </a:rPr>
              <a:t>Организация тематических смен</a:t>
            </a:r>
          </a:p>
        </p:txBody>
      </p:sp>
      <p:cxnSp>
        <p:nvCxnSpPr>
          <p:cNvPr id="2097157" name="Прямая соединительная линия 2097156"/>
          <p:cNvCxnSpPr/>
          <p:nvPr/>
        </p:nvCxnSpPr>
        <p:spPr>
          <a:xfrm>
            <a:off x="4618622" y="5888044"/>
            <a:ext cx="0" cy="3400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97159" name="Ромб 2097158"/>
          <p:cNvSpPr/>
          <p:nvPr/>
        </p:nvSpPr>
        <p:spPr>
          <a:xfrm>
            <a:off x="4833890" y="1132082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Ромб 83"/>
          <p:cNvSpPr/>
          <p:nvPr/>
        </p:nvSpPr>
        <p:spPr>
          <a:xfrm>
            <a:off x="4831163" y="1313243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Ромб 84"/>
          <p:cNvSpPr/>
          <p:nvPr/>
        </p:nvSpPr>
        <p:spPr>
          <a:xfrm>
            <a:off x="4835397" y="1504712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Ромб 85"/>
          <p:cNvSpPr/>
          <p:nvPr/>
        </p:nvSpPr>
        <p:spPr>
          <a:xfrm>
            <a:off x="4835806" y="1745639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омб 86"/>
          <p:cNvSpPr/>
          <p:nvPr/>
        </p:nvSpPr>
        <p:spPr>
          <a:xfrm>
            <a:off x="4841890" y="1946484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омб 87"/>
          <p:cNvSpPr/>
          <p:nvPr/>
        </p:nvSpPr>
        <p:spPr>
          <a:xfrm>
            <a:off x="4841890" y="2143340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Ромб 88"/>
          <p:cNvSpPr/>
          <p:nvPr/>
        </p:nvSpPr>
        <p:spPr>
          <a:xfrm>
            <a:off x="4841890" y="2364044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Ромб 89"/>
          <p:cNvSpPr/>
          <p:nvPr/>
        </p:nvSpPr>
        <p:spPr>
          <a:xfrm>
            <a:off x="4841890" y="2614425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Ромб 91"/>
          <p:cNvSpPr/>
          <p:nvPr/>
        </p:nvSpPr>
        <p:spPr>
          <a:xfrm>
            <a:off x="4841890" y="3042445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Ромб 92"/>
          <p:cNvSpPr/>
          <p:nvPr/>
        </p:nvSpPr>
        <p:spPr>
          <a:xfrm>
            <a:off x="4837890" y="3237140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Ромб 93"/>
          <p:cNvSpPr/>
          <p:nvPr/>
        </p:nvSpPr>
        <p:spPr>
          <a:xfrm>
            <a:off x="4841890" y="3422459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Ромб 94"/>
          <p:cNvSpPr/>
          <p:nvPr/>
        </p:nvSpPr>
        <p:spPr>
          <a:xfrm>
            <a:off x="4837890" y="3673896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Ромб 95"/>
          <p:cNvSpPr/>
          <p:nvPr/>
        </p:nvSpPr>
        <p:spPr>
          <a:xfrm>
            <a:off x="4841890" y="3905946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омб 96"/>
          <p:cNvSpPr/>
          <p:nvPr/>
        </p:nvSpPr>
        <p:spPr>
          <a:xfrm>
            <a:off x="4837888" y="4388464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Ромб 97"/>
          <p:cNvSpPr/>
          <p:nvPr/>
        </p:nvSpPr>
        <p:spPr>
          <a:xfrm>
            <a:off x="4843396" y="4608301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Ромб 98"/>
          <p:cNvSpPr/>
          <p:nvPr/>
        </p:nvSpPr>
        <p:spPr>
          <a:xfrm>
            <a:off x="4837888" y="4790497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омб 99"/>
          <p:cNvSpPr/>
          <p:nvPr/>
        </p:nvSpPr>
        <p:spPr>
          <a:xfrm>
            <a:off x="4837888" y="5011240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Ромб 100"/>
          <p:cNvSpPr/>
          <p:nvPr/>
        </p:nvSpPr>
        <p:spPr>
          <a:xfrm>
            <a:off x="4837886" y="5248095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Ромб 101"/>
          <p:cNvSpPr/>
          <p:nvPr/>
        </p:nvSpPr>
        <p:spPr>
          <a:xfrm>
            <a:off x="4848391" y="6010723"/>
            <a:ext cx="110279" cy="83856"/>
          </a:xfrm>
          <a:prstGeom prst="diamond">
            <a:avLst/>
          </a:prstGeom>
          <a:solidFill>
            <a:srgbClr val="FC9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447964" y="232012"/>
            <a:ext cx="3562066" cy="16786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ДЕЯТЕЛЬНОСТЬ СОВЕТНИКА НАПРАВЛЕНА НА МОДЕРНИЗАЦИЮ ВОСПИТАТЕЛЬНЫХ ПРОСТРАНСТВ В СООТВЕТСТВИИ С АКТУАЛЬНЫМ ЗАПРОСОМ ДЕТЕЙ И ВЫЗОВАМИ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09304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ница_08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669</Words>
  <Application>Microsoft Office PowerPoint</Application>
  <PresentationFormat>Широкоэкранный</PresentationFormat>
  <Paragraphs>101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Arial Black</vt:lpstr>
      <vt:lpstr>Bahnschrift SemiBold</vt:lpstr>
      <vt:lpstr>Bahnschrift SemiLight</vt:lpstr>
      <vt:lpstr>Bahnschrift SemiLight Condensed</vt:lpstr>
      <vt:lpstr>Bahnschrift SemiLight SemiConde</vt:lpstr>
      <vt:lpstr>Calibri</vt:lpstr>
      <vt:lpstr>Calibri Light</vt:lpstr>
      <vt:lpstr>Times New Roman</vt:lpstr>
      <vt:lpstr>Wingdings</vt:lpstr>
      <vt:lpstr>Тема Office</vt:lpstr>
      <vt:lpstr>«НАВИГАТОРЫ ДЕТСТВА» КАБАРДИНО-БАЛКАРСКАЯ РЕСПУБЛИКА</vt:lpstr>
      <vt:lpstr>Информация о федеральном проекте  «Патриотическое воспитание граждан Российской Федерации» национального проекта «Образование»</vt:lpstr>
      <vt:lpstr>Презентация PowerPoint</vt:lpstr>
      <vt:lpstr>Презентация PowerPoint</vt:lpstr>
      <vt:lpstr>Образ советника</vt:lpstr>
      <vt:lpstr>Функционал Советника</vt:lpstr>
      <vt:lpstr>Презентация PowerPoint</vt:lpstr>
      <vt:lpstr>Палитра воспитательной работы советника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Советника </vt:lpstr>
      <vt:lpstr>Показатели эффективной реализации Проекта «Навигаторы детства»: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Ислам Тенгизов</dc:creator>
  <cp:lastModifiedBy>Station-5</cp:lastModifiedBy>
  <cp:revision>88</cp:revision>
  <dcterms:created xsi:type="dcterms:W3CDTF">2023-07-25T01:01:12Z</dcterms:created>
  <dcterms:modified xsi:type="dcterms:W3CDTF">2023-11-24T08:01:21Z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436c499fe4c049469a2afc30f4ef0d35</vt:lpwstr>
  </property>
</Properties>
</file>