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63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572" userDrawn="1">
          <p15:clr>
            <a:srgbClr val="A4A3A4"/>
          </p15:clr>
        </p15:guide>
        <p15:guide id="3" pos="285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orient="horz" pos="459" userDrawn="1">
          <p15:clr>
            <a:srgbClr val="A4A3A4"/>
          </p15:clr>
        </p15:guide>
        <p15:guide id="6" orient="horz" pos="4133" userDrawn="1">
          <p15:clr>
            <a:srgbClr val="A4A3A4"/>
          </p15:clr>
        </p15:guide>
        <p15:guide id="7" pos="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63F"/>
    <a:srgbClr val="F27021"/>
    <a:srgbClr val="7051A1"/>
    <a:srgbClr val="EA443E"/>
    <a:srgbClr val="2F5B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4"/>
    <p:restoredTop sz="94667"/>
  </p:normalViewPr>
  <p:slideViewPr>
    <p:cSldViewPr snapToGrid="0" snapToObjects="1">
      <p:cViewPr varScale="1">
        <p:scale>
          <a:sx n="85" d="100"/>
          <a:sy n="85" d="100"/>
        </p:scale>
        <p:origin x="-1404" y="-90"/>
      </p:cViewPr>
      <p:guideLst>
        <p:guide orient="horz" pos="2160"/>
        <p:guide orient="horz" pos="572"/>
        <p:guide orient="horz" pos="459"/>
        <p:guide orient="horz" pos="4133"/>
        <p:guide pos="2857"/>
        <p:guide pos="476"/>
        <p:guide pos="5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474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953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30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50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41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373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794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741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399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16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633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4C77C-8196-3D48-A9CD-8E560EA0C1A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1D33E-FF53-8A4E-9888-33B8FCB85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21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082" y="5350153"/>
            <a:ext cx="370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doshkolka.rybakovfond.ru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3082" y="3531741"/>
            <a:ext cx="63127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Летняя школа конкурса имени </a:t>
            </a:r>
            <a:r>
              <a:rPr lang="ru-RU" sz="4000" b="1" dirty="0" err="1">
                <a:solidFill>
                  <a:schemeClr val="bg1"/>
                </a:solidFill>
              </a:rPr>
              <a:t>Л.С.Выготского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22B8E18-6E9A-4DEC-8B9C-D439D75A8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17" y="1676934"/>
            <a:ext cx="2196162" cy="5009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C2180B7-9202-47C3-AFAC-F7A1B7AA0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8741" y="0"/>
            <a:ext cx="2335709" cy="12668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7FA5097-850D-4BC6-BC36-A9B8C126D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10116" y="308656"/>
            <a:ext cx="1912959" cy="599394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C8561A50-A879-4628-8E16-A57652D1E99E}"/>
              </a:ext>
            </a:extLst>
          </p:cNvPr>
          <p:cNvSpPr/>
          <p:nvPr/>
        </p:nvSpPr>
        <p:spPr>
          <a:xfrm>
            <a:off x="368301" y="267316"/>
            <a:ext cx="2784474" cy="2784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039C9BD-46A8-4C6F-9D2D-997CB5A2B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650" y="898842"/>
            <a:ext cx="1997075" cy="1557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906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72AEF1E-2123-45E7-837B-01A11A040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0444" y="636587"/>
            <a:ext cx="1005261" cy="271463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8CA1B469-1558-4D32-9F48-4E91263B091B}"/>
              </a:ext>
            </a:extLst>
          </p:cNvPr>
          <p:cNvSpPr/>
          <p:nvPr/>
        </p:nvSpPr>
        <p:spPr>
          <a:xfrm>
            <a:off x="505979" y="170420"/>
            <a:ext cx="1532965" cy="15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459765E3-3A03-433E-972F-AC5168447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610" y="523563"/>
            <a:ext cx="1059703" cy="8266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1464DF2-2C5D-4DC5-B259-2C3ED2D7F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588" y="6196013"/>
            <a:ext cx="2539812" cy="35877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F62C8F1-A739-4E26-97B5-F771ABC9310E}"/>
              </a:ext>
            </a:extLst>
          </p:cNvPr>
          <p:cNvSpPr/>
          <p:nvPr/>
        </p:nvSpPr>
        <p:spPr>
          <a:xfrm>
            <a:off x="769206" y="6221512"/>
            <a:ext cx="233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27021"/>
                </a:solidFill>
              </a:rPr>
              <a:t>Развиваясь – развивай!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523564"/>
            <a:ext cx="7772400" cy="2426465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Идея социального партнёрства</a:t>
            </a:r>
            <a:r>
              <a:rPr lang="ru-RU" sz="4900" dirty="0" smtClean="0"/>
              <a:t> </a:t>
            </a:r>
            <a:r>
              <a:rPr lang="ru-RU" sz="4900" b="1" i="1" dirty="0" smtClean="0"/>
              <a:t>«Образование без </a:t>
            </a:r>
            <a:r>
              <a:rPr lang="ru-RU" sz="4800" b="1" i="1" dirty="0" smtClean="0"/>
              <a:t>границ»</a:t>
            </a:r>
            <a:endParaRPr lang="ru-RU" sz="4800" b="1" i="1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05979" y="2950029"/>
            <a:ext cx="8224364" cy="3579260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Социально-образовательный проект:                         </a:t>
            </a:r>
          </a:p>
          <a:p>
            <a:r>
              <a:rPr lang="ru-RU" sz="2800" dirty="0" smtClean="0"/>
              <a:t>Модель адаптивного образовательного учреждения для детей с особыми потребностями </a:t>
            </a:r>
            <a:r>
              <a:rPr lang="ru-RU" sz="2800" b="1" dirty="0" smtClean="0"/>
              <a:t>–                                    </a:t>
            </a:r>
          </a:p>
          <a:p>
            <a:r>
              <a:rPr lang="ru-RU" sz="3200" b="1" dirty="0" smtClean="0"/>
              <a:t>Ресурсный центр«Особый ребёнок» </a:t>
            </a:r>
          </a:p>
          <a:p>
            <a:pPr algn="r"/>
            <a:r>
              <a:rPr lang="ru-RU" sz="3200" b="1" i="1" dirty="0" smtClean="0"/>
              <a:t>                                 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125561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650" y="-2117"/>
            <a:ext cx="7461693" cy="156966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bg-BG" sz="2400" b="1" i="1" dirty="0" smtClean="0">
                <a:solidFill>
                  <a:srgbClr val="7051A1"/>
                </a:solidFill>
              </a:rPr>
              <a:t>Город Тырныауз Эльбрусского  района Кабардино-Балкарской Республики находится у подножия горы Эльбрус(5642м), за 100км от столицы г.о.Нальчик</a:t>
            </a:r>
            <a:endParaRPr lang="en-US" sz="2400" b="1" i="1" dirty="0">
              <a:solidFill>
                <a:srgbClr val="7051A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536" y="1110343"/>
            <a:ext cx="7438807" cy="6817251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>
              <a:spcBef>
                <a:spcPts val="1200"/>
              </a:spcBef>
            </a:pPr>
            <a:endParaRPr lang="ru-RU" b="1" dirty="0"/>
          </a:p>
          <a:p>
            <a:pPr algn="just">
              <a:spcBef>
                <a:spcPts val="1200"/>
              </a:spcBef>
            </a:pPr>
            <a:r>
              <a:rPr lang="ru-RU" b="1" dirty="0" smtClean="0"/>
              <a:t>     </a:t>
            </a:r>
            <a:r>
              <a:rPr lang="ru-RU" sz="2000" b="1" dirty="0" smtClean="0"/>
              <a:t>Муниципальная образовательная система  представляет собой многофункциональную сеть образовательных учреждений, которая оказывает услуги, ориентированные на потребности семьи и общества с целью развития сетевой системы интегрированного образования и создания единого образовательного пространства по обеспечению шаговой доступности  и равных возможностей всем детям в получении качественного общего образования.</a:t>
            </a:r>
            <a:endParaRPr lang="ru-RU" sz="2000" b="1" dirty="0"/>
          </a:p>
          <a:p>
            <a:pPr>
              <a:spcBef>
                <a:spcPts val="1200"/>
              </a:spcBef>
            </a:pPr>
            <a:r>
              <a:rPr lang="ru-RU" sz="2000" b="1" dirty="0" smtClean="0"/>
              <a:t>Цель и задачи проекта:</a:t>
            </a:r>
            <a:r>
              <a:rPr lang="ru-RU" sz="2000" b="1" i="1" dirty="0" smtClean="0"/>
              <a:t>                                                                             </a:t>
            </a:r>
          </a:p>
          <a:p>
            <a:pPr>
              <a:spcBef>
                <a:spcPts val="1200"/>
              </a:spcBef>
            </a:pPr>
            <a:r>
              <a:rPr lang="ru-RU" sz="2000" b="1" i="1" dirty="0" smtClean="0"/>
              <a:t>Оказание содействия и поддержки  семье, воспитывающей </a:t>
            </a:r>
            <a:r>
              <a:rPr lang="ru-RU" sz="2000" b="1" dirty="0" smtClean="0"/>
              <a:t> </a:t>
            </a:r>
            <a:r>
              <a:rPr lang="ru-RU" sz="2000" b="1" i="1" dirty="0" smtClean="0"/>
              <a:t>ребёнка с особыми потребностями, в воспитании, образовании, адаптации, социализации и интеграции их в социум.</a:t>
            </a:r>
            <a:endParaRPr lang="ru-RU" sz="2000" b="1" i="1" dirty="0"/>
          </a:p>
          <a:p>
            <a:pPr>
              <a:spcBef>
                <a:spcPts val="1200"/>
              </a:spcBef>
            </a:pPr>
            <a:endParaRPr lang="ru-RU" b="1" dirty="0"/>
          </a:p>
          <a:p>
            <a:pPr>
              <a:spcBef>
                <a:spcPts val="1200"/>
              </a:spcBef>
            </a:pPr>
            <a:endParaRPr lang="ru-RU" b="1" dirty="0"/>
          </a:p>
          <a:p>
            <a:pPr>
              <a:spcBef>
                <a:spcPts val="1200"/>
              </a:spcBef>
            </a:pPr>
            <a:endParaRPr lang="ru-RU" b="1" dirty="0"/>
          </a:p>
          <a:p>
            <a:pPr>
              <a:spcBef>
                <a:spcPts val="1200"/>
              </a:spcBef>
            </a:pP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5FC6471-5B53-4975-AAC3-C8139C969D90}"/>
              </a:ext>
            </a:extLst>
          </p:cNvPr>
          <p:cNvSpPr/>
          <p:nvPr/>
        </p:nvSpPr>
        <p:spPr>
          <a:xfrm>
            <a:off x="778537" y="6315075"/>
            <a:ext cx="2349896" cy="24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9452757-E48E-4528-9A94-3F0DF8A91A67}"/>
              </a:ext>
            </a:extLst>
          </p:cNvPr>
          <p:cNvSpPr/>
          <p:nvPr/>
        </p:nvSpPr>
        <p:spPr>
          <a:xfrm>
            <a:off x="778536" y="6286933"/>
            <a:ext cx="233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8DC63F"/>
                </a:solidFill>
              </a:rPr>
              <a:t>Развиваясь – развивай!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D9713A4-969D-45A7-B9BE-6392703FBBDB}"/>
              </a:ext>
            </a:extLst>
          </p:cNvPr>
          <p:cNvSpPr/>
          <p:nvPr/>
        </p:nvSpPr>
        <p:spPr>
          <a:xfrm>
            <a:off x="6289288" y="6315075"/>
            <a:ext cx="2095955" cy="31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3C43209-05EE-44E1-94BE-6BE1C9B94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0031" y="6315075"/>
            <a:ext cx="1743075" cy="26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955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0588" y="466090"/>
            <a:ext cx="8178612" cy="60631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2400" b="1" i="1" dirty="0" smtClean="0"/>
              <a:t>Птица рождена для полёта,                                                                   а человек для счастья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    Создавая маленькое местное сообщество равных возможностей взрослых и детей, мы выдвигаем новую концепцию развития социальных отношений:  </a:t>
            </a:r>
            <a:r>
              <a:rPr lang="ru-RU" sz="2000" b="1" i="1" dirty="0" err="1" smtClean="0"/>
              <a:t>феликсологическое</a:t>
            </a:r>
            <a:r>
              <a:rPr lang="ru-RU" sz="2000" b="1" i="1" dirty="0" smtClean="0"/>
              <a:t> воспитание </a:t>
            </a:r>
            <a:r>
              <a:rPr lang="ru-RU" sz="2000" dirty="0" smtClean="0"/>
              <a:t>–                       это умение каждого человека проживать в этом сложном мире свою счастливую жизнь.</a:t>
            </a:r>
          </a:p>
          <a:p>
            <a:pPr algn="just"/>
            <a:endParaRPr lang="ru-RU" sz="2000" dirty="0" smtClean="0"/>
          </a:p>
          <a:p>
            <a:pPr algn="ctr"/>
            <a:r>
              <a:rPr lang="ru-RU" sz="2000" dirty="0" smtClean="0"/>
              <a:t>      Мы планируем каждому ребёнку с особыми потребностями обеспечить шаговую  доступность не только к образованию, но и к познанию счастья. Но этому надо учить и учиться всю жизнь.</a:t>
            </a:r>
          </a:p>
          <a:p>
            <a:pPr algn="ctr"/>
            <a:r>
              <a:rPr lang="ru-RU" sz="2000" dirty="0" smtClean="0"/>
              <a:t> В программах социализации детей с особыми потребностями четко ставится задача - научиться общаться, приобретать жизненно важные социальные навыки, знания, умения, чтобы быть востребованным в обществе, уметь ориентироваться в своих потребностях, быть </a:t>
            </a:r>
            <a:r>
              <a:rPr lang="ru-RU" sz="2000" dirty="0" err="1" smtClean="0"/>
              <a:t>самодостаточным</a:t>
            </a:r>
            <a:r>
              <a:rPr lang="ru-RU" sz="2000" dirty="0" smtClean="0"/>
              <a:t>, научиться правилам безопасности жизни, владеть духовной культурой и нормой поведения в обществе.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588" y="170420"/>
            <a:ext cx="5931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D17562A-7536-4BFB-8EC7-64A7BC59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0444" y="636587"/>
            <a:ext cx="1005261" cy="271463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AC227D7E-5BDF-4602-9867-48D3C7963849}"/>
              </a:ext>
            </a:extLst>
          </p:cNvPr>
          <p:cNvSpPr/>
          <p:nvPr/>
        </p:nvSpPr>
        <p:spPr>
          <a:xfrm>
            <a:off x="505979" y="170420"/>
            <a:ext cx="1736478" cy="15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102069D-4281-42F0-A52E-DAA01C8BB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610" y="523563"/>
            <a:ext cx="1059703" cy="8266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0460F3A6-757A-452B-AC5C-E64B45959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588" y="6196013"/>
            <a:ext cx="2539812" cy="35877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7BB4AA5-2B3D-43B1-B0D0-F78A11DD4F62}"/>
              </a:ext>
            </a:extLst>
          </p:cNvPr>
          <p:cNvSpPr/>
          <p:nvPr/>
        </p:nvSpPr>
        <p:spPr>
          <a:xfrm>
            <a:off x="769206" y="6221512"/>
            <a:ext cx="233474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8DC63F"/>
                </a:solidFill>
              </a:rPr>
              <a:t>Развиваясь </a:t>
            </a:r>
            <a:r>
              <a:rPr lang="ru-RU" sz="1400" b="1" dirty="0" smtClean="0">
                <a:solidFill>
                  <a:srgbClr val="8DC63F"/>
                </a:solidFill>
              </a:rPr>
              <a:t>– </a:t>
            </a:r>
            <a:r>
              <a:rPr lang="ru-RU" sz="1400" b="1" dirty="0">
                <a:solidFill>
                  <a:srgbClr val="8DC63F"/>
                </a:solidFill>
              </a:rPr>
              <a:t>развивай!</a:t>
            </a:r>
          </a:p>
        </p:txBody>
      </p:sp>
    </p:spTree>
    <p:extLst>
      <p:ext uri="{BB962C8B-B14F-4D97-AF65-F5344CB8AC3E}">
        <p14:creationId xmlns="" xmlns:p14="http://schemas.microsoft.com/office/powerpoint/2010/main" val="121915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6284" y="6169096"/>
            <a:ext cx="3943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51A1"/>
                </a:solidFill>
              </a:rPr>
              <a:t>Развиваясь – развивай!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50" y="183383"/>
            <a:ext cx="7461693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uk-UA" sz="2400" b="1" i="1" dirty="0" err="1" smtClean="0">
                <a:solidFill>
                  <a:srgbClr val="7051A1"/>
                </a:solidFill>
              </a:rPr>
              <a:t>Создание</a:t>
            </a:r>
            <a:r>
              <a:rPr lang="uk-UA" sz="2400" b="1" i="1" dirty="0" smtClean="0">
                <a:solidFill>
                  <a:srgbClr val="7051A1"/>
                </a:solidFill>
              </a:rPr>
              <a:t> </a:t>
            </a:r>
            <a:r>
              <a:rPr lang="uk-UA" sz="2400" b="1" i="1" dirty="0" err="1" smtClean="0">
                <a:solidFill>
                  <a:srgbClr val="7051A1"/>
                </a:solidFill>
              </a:rPr>
              <a:t>ситуации</a:t>
            </a:r>
            <a:r>
              <a:rPr lang="uk-UA" sz="2400" b="1" i="1" dirty="0" smtClean="0">
                <a:solidFill>
                  <a:srgbClr val="7051A1"/>
                </a:solidFill>
              </a:rPr>
              <a:t> </a:t>
            </a:r>
            <a:r>
              <a:rPr lang="uk-UA" sz="2400" b="1" i="1" dirty="0" err="1" smtClean="0">
                <a:solidFill>
                  <a:srgbClr val="7051A1"/>
                </a:solidFill>
              </a:rPr>
              <a:t>счастья</a:t>
            </a:r>
            <a:r>
              <a:rPr lang="uk-UA" sz="2400" b="1" i="1" dirty="0" smtClean="0">
                <a:solidFill>
                  <a:srgbClr val="7051A1"/>
                </a:solidFill>
              </a:rPr>
              <a:t> и </a:t>
            </a:r>
            <a:r>
              <a:rPr lang="uk-UA" sz="2400" b="1" i="1" dirty="0" err="1" smtClean="0">
                <a:solidFill>
                  <a:srgbClr val="7051A1"/>
                </a:solidFill>
              </a:rPr>
              <a:t>успеха</a:t>
            </a:r>
            <a:r>
              <a:rPr lang="uk-UA" sz="2400" b="1" i="1" smtClean="0">
                <a:solidFill>
                  <a:srgbClr val="7051A1"/>
                </a:solidFill>
              </a:rPr>
              <a:t>                                         каждому</a:t>
            </a:r>
            <a:r>
              <a:rPr lang="uk-UA" sz="2400" b="1" i="1" dirty="0" smtClean="0">
                <a:solidFill>
                  <a:srgbClr val="7051A1"/>
                </a:solidFill>
              </a:rPr>
              <a:t> </a:t>
            </a:r>
            <a:r>
              <a:rPr lang="uk-UA" sz="2400" b="1" i="1" dirty="0" err="1" smtClean="0">
                <a:solidFill>
                  <a:srgbClr val="7051A1"/>
                </a:solidFill>
              </a:rPr>
              <a:t>ребёнку</a:t>
            </a:r>
            <a:r>
              <a:rPr lang="uk-UA" sz="2400" b="1" i="1" dirty="0" smtClean="0">
                <a:solidFill>
                  <a:srgbClr val="7051A1"/>
                </a:solidFill>
              </a:rPr>
              <a:t> </a:t>
            </a:r>
            <a:endParaRPr lang="en-US" sz="2400" b="1" i="1" dirty="0">
              <a:solidFill>
                <a:srgbClr val="7051A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536" y="1127048"/>
            <a:ext cx="8093321" cy="5155257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ctr"/>
            <a:r>
              <a:rPr lang="ru-RU" dirty="0" smtClean="0"/>
              <a:t>      Основная значимость данной инициативы в том, что только </a:t>
            </a:r>
            <a:r>
              <a:rPr lang="ru-RU" b="1" i="1" dirty="0" smtClean="0"/>
              <a:t>образование </a:t>
            </a:r>
            <a:r>
              <a:rPr lang="ru-RU" dirty="0" smtClean="0"/>
              <a:t>дает индивиду, несмотря на его ограниченность физических возможностей здоровья, открывать для себя мир, наполнить его смыслом, понимать происходящее в нем и таким образом расширить мир человека, позволяя чувствовать себя увереннее и свободнее, ощутить радость творчества, «полет мысли и фантазии», самоутверждения и развития социально – эмоционального интеллекта, дать возможность ребенку почувствовать себя свободным, полноправным человеком общества, для которого осознание выше перечисленных факторов стало бы новой ментальностью.  </a:t>
            </a:r>
          </a:p>
          <a:p>
            <a:r>
              <a:rPr lang="ru-RU" dirty="0" smtClean="0"/>
              <a:t>                </a:t>
            </a:r>
            <a:r>
              <a:rPr lang="ru-RU" sz="2000" b="1" i="1" dirty="0" smtClean="0"/>
              <a:t>Особый </a:t>
            </a:r>
            <a:r>
              <a:rPr lang="ru-RU" sz="2000" b="1" i="1" dirty="0" err="1" smtClean="0"/>
              <a:t>ребёнок-успешный</a:t>
            </a:r>
            <a:r>
              <a:rPr lang="ru-RU" sz="2000" b="1" i="1" dirty="0" smtClean="0"/>
              <a:t> ребёнок !</a:t>
            </a:r>
          </a:p>
          <a:p>
            <a:pPr algn="just"/>
            <a:r>
              <a:rPr lang="ru-RU" dirty="0" smtClean="0"/>
              <a:t>Создавая  современную образовательную модель  шаговой доступности  образования  для  детей с особыми потребностями, независимо от их социального статуса, т.е. открытого инклюзивного образовательного пространства, мы делаем достойный шаг в будущее, где основными устойчивыми и качественными  критериями  общества должны стать:</a:t>
            </a:r>
          </a:p>
          <a:p>
            <a:pPr algn="just"/>
            <a:r>
              <a:rPr lang="ru-RU" b="1" dirty="0" smtClean="0"/>
              <a:t>РАВЕНСТВО, СПРАВЕДЛИВОСТЬ, ЕДИНСТВО, </a:t>
            </a:r>
            <a:r>
              <a:rPr lang="ru-RU" sz="2400" b="1" dirty="0" smtClean="0"/>
              <a:t>свобода</a:t>
            </a:r>
            <a:r>
              <a:rPr lang="ru-RU" sz="2400" dirty="0" smtClean="0"/>
              <a:t>.</a:t>
            </a:r>
          </a:p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950D30-1BA1-4E21-85F8-20A31A33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9" y="6250770"/>
            <a:ext cx="648811" cy="1752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63A2635-0F41-4DB6-9F77-59CDD670B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0031" y="6203764"/>
            <a:ext cx="1743075" cy="269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9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6284" y="6461930"/>
            <a:ext cx="3943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51A1"/>
                </a:solidFill>
              </a:rPr>
              <a:t>Развиваясь – развивай!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650" y="-3409"/>
            <a:ext cx="7461693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51A1"/>
                </a:solidFill>
              </a:rPr>
              <a:t>Путь к </a:t>
            </a:r>
            <a:r>
              <a:rPr lang="uk-UA" sz="2400" b="1" dirty="0" err="1" smtClean="0">
                <a:solidFill>
                  <a:srgbClr val="7051A1"/>
                </a:solidFill>
              </a:rPr>
              <a:t>совершенству</a:t>
            </a:r>
            <a:r>
              <a:rPr lang="uk-UA" sz="2400" b="1" dirty="0" smtClean="0">
                <a:solidFill>
                  <a:srgbClr val="7051A1"/>
                </a:solidFill>
              </a:rPr>
              <a:t> – 10 лет </a:t>
            </a:r>
            <a:r>
              <a:rPr lang="uk-UA" sz="2400" b="1" dirty="0" err="1" smtClean="0">
                <a:solidFill>
                  <a:srgbClr val="7051A1"/>
                </a:solidFill>
              </a:rPr>
              <a:t>инклюзивной</a:t>
            </a:r>
            <a:r>
              <a:rPr lang="uk-UA" sz="2400" b="1" dirty="0" smtClean="0">
                <a:solidFill>
                  <a:srgbClr val="7051A1"/>
                </a:solidFill>
              </a:rPr>
              <a:t> практики</a:t>
            </a:r>
            <a:endParaRPr lang="en-US" sz="2400" b="1" dirty="0">
              <a:solidFill>
                <a:srgbClr val="7051A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39" y="827588"/>
            <a:ext cx="8884761" cy="5863144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pPr algn="just"/>
            <a:r>
              <a:rPr lang="ru-RU" dirty="0" smtClean="0"/>
              <a:t>      Одно  из важнейших достижений практической реализации проекта - объединение различных структур общества, власти и образования Эльбрусского  района Кабардино-Балкарской Республики, принявших активное участие в решении проблем семей, в которых воспитываются   дети с особыми потребностями.   Создано:                                                    </a:t>
            </a:r>
          </a:p>
          <a:p>
            <a:pPr algn="just"/>
            <a:r>
              <a:rPr lang="ru-RU" dirty="0" smtClean="0"/>
              <a:t>-ОНО «Попечительский совет»Особый ребёнок» с юридическим статусом.                                                                      -Муниципальная  Конструктивная площадка «образование – общество – власть».                                                                                                                             -Межрегиональная  «</a:t>
            </a:r>
            <a:r>
              <a:rPr lang="ru-RU" dirty="0" err="1" smtClean="0"/>
              <a:t>Эльбрусская</a:t>
            </a:r>
            <a:r>
              <a:rPr lang="ru-RU" dirty="0" smtClean="0"/>
              <a:t>  переговорная площадка»                    (ежегодно проводится в </a:t>
            </a:r>
            <a:r>
              <a:rPr lang="ru-RU" dirty="0" err="1" smtClean="0"/>
              <a:t>Приэльбрусье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Высокий уровень социальной  адаптации, развития </a:t>
            </a:r>
            <a:r>
              <a:rPr lang="ru-RU" dirty="0" err="1" smtClean="0"/>
              <a:t>компесаторских</a:t>
            </a:r>
            <a:r>
              <a:rPr lang="ru-RU" dirty="0" smtClean="0"/>
              <a:t> возможностей  детей с особыми потребностями в Ресурсном центре                   «Особый ребёнок»  ФИП МОУ «Лицей№1», позволил более 50 детям  посещать обычные детские сады и учиться в обычных школах наравне со здоровыми сверстниками.                     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Сформировалась  профессиональная система открытой педагогики инклюзивного образования: индивидуальные программы развития, предметно-развивающая среда,  издано несколько  методических пособий , практикуется обмен опытом на  муниципальном, региональном и межрегиональном уровнях.                                      </a:t>
            </a:r>
          </a:p>
          <a:p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950D30-1BA1-4E21-85F8-20A31A33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9" y="6250770"/>
            <a:ext cx="648811" cy="1752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63A2635-0F41-4DB6-9F77-59CDD670B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0031" y="6461930"/>
            <a:ext cx="1743075" cy="338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544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51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2CDCF1D6-F396-4C89-8E3B-9785B8AF7205}"/>
              </a:ext>
            </a:extLst>
          </p:cNvPr>
          <p:cNvSpPr/>
          <p:nvPr/>
        </p:nvSpPr>
        <p:spPr>
          <a:xfrm>
            <a:off x="505979" y="170420"/>
            <a:ext cx="1532965" cy="1532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70" y="122258"/>
            <a:ext cx="8498315" cy="643253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ru-RU" sz="2400" b="1" i="1" dirty="0" smtClean="0"/>
              <a:t>Мы обращаемся ко всем,                                                                              </a:t>
            </a:r>
            <a:r>
              <a:rPr lang="ru-RU" sz="2000" b="1" i="1" dirty="0" smtClean="0"/>
              <a:t>кому «Экология детства» не                                                          безразлична, к тем, кто стоит на службе                                                      у </a:t>
            </a:r>
            <a:r>
              <a:rPr lang="ru-RU" sz="2000" b="1" i="1" dirty="0" err="1" smtClean="0"/>
              <a:t>Детства,словами</a:t>
            </a:r>
            <a:r>
              <a:rPr lang="ru-RU" sz="2000" b="1" i="1" dirty="0" smtClean="0"/>
              <a:t> Роберта </a:t>
            </a:r>
            <a:r>
              <a:rPr lang="ru-RU" sz="2000" b="1" i="1" dirty="0" err="1" smtClean="0"/>
              <a:t>Фалгхама</a:t>
            </a:r>
            <a:r>
              <a:rPr lang="ru-RU" sz="2000" b="1" i="1" dirty="0" smtClean="0"/>
              <a:t>:</a:t>
            </a:r>
          </a:p>
          <a:p>
            <a:pPr algn="ctr"/>
            <a:r>
              <a:rPr lang="ru-RU" sz="2000" b="1" i="1" dirty="0" smtClean="0"/>
              <a:t> «Дорогой друг!… Верь в чудо!                                                                     Помни о меленьком зернышке в горшочке.                                                                                                     Корешок идет вниз, а растение тянется вверх, и никто на самом деле не знает, почему и как. Поэтому, когда ты выходишь в мир, лучше всего держаться за руки.                                            И все вместе». </a:t>
            </a:r>
            <a:endParaRPr lang="ru-RU" sz="2000" dirty="0" smtClean="0"/>
          </a:p>
          <a:p>
            <a:endParaRPr lang="ru-RU" sz="2000" b="1" i="1" dirty="0" smtClean="0"/>
          </a:p>
          <a:p>
            <a:pPr algn="ctr"/>
            <a:r>
              <a:rPr lang="ru-RU" sz="2000" b="1" i="1" dirty="0" smtClean="0"/>
              <a:t>Замечательный педагог, новатор, стратег современного инновационного образования будущего                                          Владимир Николаевич  </a:t>
            </a:r>
            <a:r>
              <a:rPr lang="ru-RU" sz="2000" b="1" i="1" dirty="0" err="1" smtClean="0"/>
              <a:t>Просвиркин</a:t>
            </a:r>
            <a:r>
              <a:rPr lang="ru-RU" sz="2000" b="1" i="1" dirty="0" smtClean="0"/>
              <a:t> отметил:                                                                             </a:t>
            </a:r>
          </a:p>
          <a:p>
            <a:r>
              <a:rPr lang="ru-RU" sz="2000" b="1" i="1" dirty="0" smtClean="0"/>
              <a:t>«Сегодня идти в ногу со временем – значит отставать.                                                       Его надо опережать.   Увидьте себя в будущем.                                                                         А если увидели- то постройте его».                                                      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                       </a:t>
            </a:r>
            <a:r>
              <a:rPr lang="ru-RU" sz="2400" b="1" i="1" dirty="0" smtClean="0"/>
              <a:t>Сделаем мир ребёнка совершенным!</a:t>
            </a:r>
            <a:endParaRPr lang="ru-RU" sz="2400" dirty="0" smtClean="0"/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C5798C5-9DDF-4CC4-ABD2-69A9494C6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0444" y="636587"/>
            <a:ext cx="1005261" cy="2714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E991572-E2CF-4DEC-9BB1-A1BA29CB8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610" y="523563"/>
            <a:ext cx="1059703" cy="8266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ED79E01-DF76-49D3-9DCE-3EB92F239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588" y="6196013"/>
            <a:ext cx="2539812" cy="35877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E98B31A-5978-4D15-B33E-DC61AF3E0B78}"/>
              </a:ext>
            </a:extLst>
          </p:cNvPr>
          <p:cNvSpPr/>
          <p:nvPr/>
        </p:nvSpPr>
        <p:spPr>
          <a:xfrm>
            <a:off x="769206" y="6221512"/>
            <a:ext cx="23347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7051A1"/>
                </a:solidFill>
              </a:rPr>
              <a:t>Развиваясь – развивай!</a:t>
            </a:r>
          </a:p>
        </p:txBody>
      </p:sp>
    </p:spTree>
    <p:extLst>
      <p:ext uri="{BB962C8B-B14F-4D97-AF65-F5344CB8AC3E}">
        <p14:creationId xmlns="" xmlns:p14="http://schemas.microsoft.com/office/powerpoint/2010/main" val="624590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39" y="189573"/>
            <a:ext cx="9037161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Моллаева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Зарета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Мустафаевна</a:t>
            </a:r>
            <a:r>
              <a:rPr lang="ru-RU" sz="2000" dirty="0" smtClean="0"/>
              <a:t>,</a:t>
            </a:r>
            <a:r>
              <a:rPr lang="ru-RU" sz="1600" dirty="0" smtClean="0"/>
              <a:t>                                                                                            автор и руководитель  проекта «Ресурсный центр «Особый ребёнок» ФИП МОУ «Лицей№1» г.п. Тырныауз, ведущий специалист управления образования администрации Эльбрусского муниципального района Кабардино-Балкарской Республики,                                                              сайт:</a:t>
            </a:r>
            <a:r>
              <a:rPr lang="en-US" sz="1600" dirty="0" smtClean="0"/>
              <a:t> www</a:t>
            </a:r>
            <a:r>
              <a:rPr lang="ru-RU" sz="1600" dirty="0" smtClean="0"/>
              <a:t> </a:t>
            </a:r>
            <a:r>
              <a:rPr lang="en-US" sz="1600" dirty="0" err="1" smtClean="0"/>
              <a:t>li</a:t>
            </a:r>
            <a:r>
              <a:rPr lang="ru-RU" sz="1600" dirty="0" smtClean="0"/>
              <a:t>с</a:t>
            </a:r>
            <a:r>
              <a:rPr lang="en-US" sz="1600" smtClean="0"/>
              <a:t>ey1.ru</a:t>
            </a:r>
            <a:r>
              <a:rPr lang="ru-RU" sz="1600" smtClean="0"/>
              <a:t>,</a:t>
            </a:r>
            <a:r>
              <a:rPr lang="en-US" sz="1600" dirty="0" smtClean="0"/>
              <a:t>E-mail</a:t>
            </a:r>
            <a:r>
              <a:rPr lang="ru-RU" sz="1600" dirty="0" smtClean="0"/>
              <a:t>: </a:t>
            </a:r>
            <a:r>
              <a:rPr lang="en-US" sz="1600" dirty="0" err="1" smtClean="0"/>
              <a:t>zareta_m</a:t>
            </a:r>
            <a:r>
              <a:rPr lang="en-US" sz="1600" dirty="0" smtClean="0"/>
              <a:t>@ mail.ru</a:t>
            </a:r>
            <a:r>
              <a:rPr lang="ru-RU" sz="1600" dirty="0" smtClean="0"/>
              <a:t>, </a:t>
            </a:r>
            <a:r>
              <a:rPr lang="ru-RU" sz="1600" dirty="0" err="1" smtClean="0"/>
              <a:t>моб</a:t>
            </a:r>
            <a:r>
              <a:rPr lang="ru-RU" sz="1600" dirty="0" smtClean="0"/>
              <a:t>: 89289123475</a:t>
            </a:r>
          </a:p>
          <a:p>
            <a:endParaRPr lang="en-US" sz="1600" dirty="0" smtClean="0"/>
          </a:p>
          <a:p>
            <a:r>
              <a:rPr lang="ru-RU" sz="2000" b="1" i="1" dirty="0" smtClean="0"/>
              <a:t>Резюме:            </a:t>
            </a:r>
            <a:r>
              <a:rPr lang="ru-RU" sz="2000" i="1" dirty="0" smtClean="0"/>
              <a:t>Взгляд в будущее… Вызовы общества…                               </a:t>
            </a:r>
            <a:r>
              <a:rPr lang="ru-RU" sz="1600" i="1" dirty="0" smtClean="0"/>
              <a:t> </a:t>
            </a:r>
          </a:p>
          <a:p>
            <a:pPr algn="ctr"/>
            <a:r>
              <a:rPr lang="ru-RU" sz="1600" i="1" dirty="0" smtClean="0"/>
              <a:t>  </a:t>
            </a:r>
            <a:r>
              <a:rPr lang="ru-RU" i="1" dirty="0" smtClean="0"/>
              <a:t>Патриарх гуманистического  воспитания   </a:t>
            </a:r>
            <a:r>
              <a:rPr lang="ru-RU" i="1" dirty="0" err="1" smtClean="0"/>
              <a:t>Шалва</a:t>
            </a:r>
            <a:r>
              <a:rPr lang="ru-RU" i="1" dirty="0" smtClean="0"/>
              <a:t> </a:t>
            </a:r>
            <a:r>
              <a:rPr lang="ru-RU" i="1" dirty="0" err="1" smtClean="0"/>
              <a:t>Амонашвили</a:t>
            </a:r>
            <a:r>
              <a:rPr lang="ru-RU" i="1" dirty="0" smtClean="0"/>
              <a:t> в  трактате «Гуманная Педагогика» определил незыблемую норму  жизни человека:                      «Творить вокруг себя красоту и гармонию жизни через                                        творение красоты и гармонизации жизни внутри себя.                                                                                                    Это должно стать естественным состоянием человека».                                                                                                    </a:t>
            </a:r>
          </a:p>
          <a:p>
            <a:pPr algn="ctr"/>
            <a:r>
              <a:rPr lang="ru-RU" i="1" dirty="0" smtClean="0"/>
              <a:t>   Манифест «Гуманистическая педагогика 21 века» даёт нам возможность переосмыслить  понимание о подрастающем поколении будущего,                    предлагая измениться обществу, образованию и, безусловно, нам самим:</a:t>
            </a:r>
          </a:p>
          <a:p>
            <a:pPr algn="ctr"/>
            <a:r>
              <a:rPr lang="ru-RU" i="1" dirty="0" smtClean="0"/>
              <a:t>«</a:t>
            </a:r>
            <a:r>
              <a:rPr lang="ru-RU" i="1" dirty="0" err="1" smtClean="0"/>
              <a:t>Образование-великая</a:t>
            </a:r>
            <a:r>
              <a:rPr lang="ru-RU" i="1" dirty="0" smtClean="0"/>
              <a:t> сила. </a:t>
            </a:r>
          </a:p>
          <a:p>
            <a:pPr algn="ctr"/>
            <a:r>
              <a:rPr lang="ru-RU" i="1" dirty="0" smtClean="0"/>
              <a:t>Оно способно сформировать новое поколение, которому не будет                    страшно настоящее и которое ответит на вызовы будущего.                                             Основанное на гуманизме, на пушкинском «</a:t>
            </a:r>
            <a:r>
              <a:rPr lang="ru-RU" i="1" dirty="0" err="1" smtClean="0"/>
              <a:t>самостоянье</a:t>
            </a:r>
            <a:r>
              <a:rPr lang="ru-RU" i="1" dirty="0" smtClean="0"/>
              <a:t> человека»,                    образование позволит ребёнку состояться. </a:t>
            </a:r>
          </a:p>
          <a:p>
            <a:pPr algn="ctr"/>
            <a:r>
              <a:rPr lang="ru-RU" i="1" dirty="0" smtClean="0"/>
              <a:t>Гуманистическая педагогика сотрудничества и достоинства – это педагогика надежды.  Гуманистический манифест 21 века нацелен на  творческую консолидацию  страны по созданию равных возможностей                                                   для  общества  в получении всех благ».</a:t>
            </a:r>
          </a:p>
          <a:p>
            <a:endParaRPr lang="ru-RU" sz="1600" b="1" dirty="0" smtClean="0">
              <a:solidFill>
                <a:srgbClr val="7051A1"/>
              </a:solidFill>
            </a:endParaRPr>
          </a:p>
          <a:p>
            <a:endParaRPr lang="ru-RU" sz="1600" b="1" dirty="0" smtClean="0">
              <a:solidFill>
                <a:srgbClr val="7051A1"/>
              </a:solidFill>
            </a:endParaRPr>
          </a:p>
          <a:p>
            <a:endParaRPr lang="ru-RU" sz="1600" b="1" dirty="0" smtClean="0">
              <a:solidFill>
                <a:srgbClr val="7051A1"/>
              </a:solidFill>
            </a:endParaRPr>
          </a:p>
          <a:p>
            <a:endParaRPr lang="ru-RU" sz="1600" b="1" dirty="0" smtClean="0">
              <a:solidFill>
                <a:srgbClr val="7051A1"/>
              </a:solidFill>
            </a:endParaRPr>
          </a:p>
          <a:p>
            <a:endParaRPr lang="ru-RU" sz="1600" b="1" dirty="0" smtClean="0">
              <a:solidFill>
                <a:srgbClr val="7051A1"/>
              </a:solidFill>
            </a:endParaRPr>
          </a:p>
          <a:p>
            <a:r>
              <a:rPr lang="ru-RU" sz="1600" b="1" dirty="0" smtClean="0">
                <a:solidFill>
                  <a:srgbClr val="7051A1"/>
                </a:solidFill>
              </a:rPr>
              <a:t>          </a:t>
            </a:r>
            <a:endParaRPr lang="ru-RU" sz="1600" b="1" dirty="0">
              <a:solidFill>
                <a:srgbClr val="7051A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950D30-1BA1-4E21-85F8-20A31A33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39" y="6568068"/>
            <a:ext cx="1242459" cy="2899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63A2635-0F41-4DB6-9F77-59CDD670B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9444" y="6568068"/>
            <a:ext cx="1699498" cy="289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825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DC Colorpalette">
      <a:dk1>
        <a:srgbClr val="000000"/>
      </a:dk1>
      <a:lt1>
        <a:srgbClr val="FFFFFF"/>
      </a:lt1>
      <a:dk2>
        <a:srgbClr val="3A4454"/>
      </a:dk2>
      <a:lt2>
        <a:srgbClr val="E7E6E6"/>
      </a:lt2>
      <a:accent1>
        <a:srgbClr val="EA443E"/>
      </a:accent1>
      <a:accent2>
        <a:srgbClr val="003399"/>
      </a:accent2>
      <a:accent3>
        <a:srgbClr val="653D93"/>
      </a:accent3>
      <a:accent4>
        <a:srgbClr val="FFC000"/>
      </a:accent4>
      <a:accent5>
        <a:srgbClr val="59C3C3"/>
      </a:accent5>
      <a:accent6>
        <a:srgbClr val="70AD47"/>
      </a:accent6>
      <a:hlink>
        <a:srgbClr val="623CEA"/>
      </a:hlink>
      <a:folHlink>
        <a:srgbClr val="247B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923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Идея социального партнёрства «Образование без границ»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hp</cp:lastModifiedBy>
  <cp:revision>62</cp:revision>
  <dcterms:created xsi:type="dcterms:W3CDTF">2016-08-23T03:39:01Z</dcterms:created>
  <dcterms:modified xsi:type="dcterms:W3CDTF">2017-07-27T19:20:35Z</dcterms:modified>
</cp:coreProperties>
</file>